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4"/>
  </p:sldMasterIdLst>
  <p:notesMasterIdLst>
    <p:notesMasterId r:id="rId21"/>
  </p:notesMasterIdLst>
  <p:handoutMasterIdLst>
    <p:handoutMasterId r:id="rId22"/>
  </p:handoutMasterIdLst>
  <p:sldIdLst>
    <p:sldId id="258" r:id="rId5"/>
    <p:sldId id="259" r:id="rId6"/>
    <p:sldId id="260" r:id="rId7"/>
    <p:sldId id="261" r:id="rId8"/>
    <p:sldId id="267" r:id="rId9"/>
    <p:sldId id="263" r:id="rId10"/>
    <p:sldId id="264" r:id="rId11"/>
    <p:sldId id="265" r:id="rId12"/>
    <p:sldId id="262" r:id="rId13"/>
    <p:sldId id="266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30"/>
  </p:normalViewPr>
  <p:slideViewPr>
    <p:cSldViewPr showGuides="1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892"/>
    </p:cViewPr>
  </p:sorterViewPr>
  <p:notesViewPr>
    <p:cSldViewPr>
      <p:cViewPr varScale="1">
        <p:scale>
          <a:sx n="90" d="100"/>
          <a:sy n="90" d="100"/>
        </p:scale>
        <p:origin x="292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32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72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720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4738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8615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158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20C69-CB4E-44F7-A408-67C55627795C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6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877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1522-8F1E-408E-ABA2-6F5B206582B8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9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A776-5AE6-4251-8560-C6066D0B46D6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5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423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508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44E88-89D9-49CC-9E37-1AF77A031198}" type="datetime1">
              <a:rPr lang="en-US" smtClean="0"/>
              <a:t>9/15/2026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36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685800"/>
            <a:ext cx="10055354" cy="4007406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9A3647E-D38D-4EA6-ADC1-75AA53F89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27002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F44E88-89D9-49CC-9E37-1AF77A031198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459DEE-913E-5261-4E77-AF3657E3AE0B}"/>
              </a:ext>
            </a:extLst>
          </p:cNvPr>
          <p:cNvSpPr/>
          <p:nvPr/>
        </p:nvSpPr>
        <p:spPr>
          <a:xfrm>
            <a:off x="11250895" y="4648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2F9BC4F-9D44-3587-056B-336E1457A6E2}"/>
              </a:ext>
            </a:extLst>
          </p:cNvPr>
          <p:cNvSpPr/>
          <p:nvPr/>
        </p:nvSpPr>
        <p:spPr>
          <a:xfrm>
            <a:off x="685800" y="4998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09D5EC-E7EA-22BC-7C88-C33F509CB5CF}"/>
              </a:ext>
            </a:extLst>
          </p:cNvPr>
          <p:cNvSpPr/>
          <p:nvPr/>
        </p:nvSpPr>
        <p:spPr>
          <a:xfrm>
            <a:off x="10998565" y="4730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8E9758-F942-96A0-231D-A25933E4CA82}"/>
              </a:ext>
            </a:extLst>
          </p:cNvPr>
          <p:cNvSpPr/>
          <p:nvPr/>
        </p:nvSpPr>
        <p:spPr>
          <a:xfrm>
            <a:off x="10976145" y="4730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C6C0090-085A-1FB3-B3B7-D8DA73A12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172" y="4419600"/>
            <a:ext cx="10963657" cy="135224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6834447-947D-F9FA-98D1-8BF0FC477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172" y="5943600"/>
            <a:ext cx="10963657" cy="609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573ACD2-30C7-6922-D14F-66F23CBA37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41148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813B312-A2CE-16E4-D28B-8DDFF552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746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846D76D-B1D3-9330-420A-6ED740BDB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67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25">
            <a:extLst>
              <a:ext uri="{FF2B5EF4-FFF2-40B4-BE49-F238E27FC236}">
                <a16:creationId xmlns:a16="http://schemas.microsoft.com/office/drawing/2014/main" id="{982E949F-6B9B-8268-EB83-127C78D435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6746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5138" y="6343955"/>
            <a:ext cx="14589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3DFFD80-41C6-4EAA-B049-EE90EA550127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53745E-5DC2-F332-24A5-4F8F509E820B}"/>
              </a:ext>
            </a:extLst>
          </p:cNvPr>
          <p:cNvCxnSpPr/>
          <p:nvPr userDrawn="1"/>
        </p:nvCxnSpPr>
        <p:spPr>
          <a:xfrm>
            <a:off x="4479797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0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076" y="685801"/>
            <a:ext cx="4872227" cy="27432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552" y="5277548"/>
            <a:ext cx="4873752" cy="89463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4A0A082-71CB-3C57-3B74-102869C0CA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2552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44210B3C-79E3-495A-B2C3-EF766F409D04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373E34-3B51-EAD4-B8AB-256ACA4B8D8C}"/>
              </a:ext>
            </a:extLst>
          </p:cNvPr>
          <p:cNvCxnSpPr>
            <a:cxnSpLocks/>
          </p:cNvCxnSpPr>
          <p:nvPr userDrawn="1"/>
        </p:nvCxnSpPr>
        <p:spPr>
          <a:xfrm>
            <a:off x="6704076" y="4876800"/>
            <a:ext cx="487375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6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BC951B-4746-1854-C399-682CFE142A50}"/>
              </a:ext>
            </a:extLst>
          </p:cNvPr>
          <p:cNvCxnSpPr/>
          <p:nvPr userDrawn="1"/>
        </p:nvCxnSpPr>
        <p:spPr>
          <a:xfrm>
            <a:off x="612646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6" y="6338703"/>
            <a:ext cx="207048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887367" y="6338703"/>
            <a:ext cx="139257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235515-DA3D-4D9A-9B02-44E2CBD9110F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79945" y="6342301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93964F-665E-F49A-D553-C01524CDE0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02749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6361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84F42E-A74C-773B-7B96-F942975CEC14}"/>
              </a:ext>
            </a:extLst>
          </p:cNvPr>
          <p:cNvSpPr/>
          <p:nvPr/>
        </p:nvSpPr>
        <p:spPr>
          <a:xfrm>
            <a:off x="11250895" y="5144929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41727F-19A3-14E1-5EAC-C550CEB6A0D1}"/>
              </a:ext>
            </a:extLst>
          </p:cNvPr>
          <p:cNvSpPr/>
          <p:nvPr/>
        </p:nvSpPr>
        <p:spPr>
          <a:xfrm>
            <a:off x="685800" y="5495424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8F4BC9-7EC1-BB35-827A-12F5DE411031}"/>
              </a:ext>
            </a:extLst>
          </p:cNvPr>
          <p:cNvSpPr/>
          <p:nvPr/>
        </p:nvSpPr>
        <p:spPr>
          <a:xfrm>
            <a:off x="10998565" y="5227361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4B01422-D65E-4B59-B62B-467B2E896592}"/>
              </a:ext>
            </a:extLst>
          </p:cNvPr>
          <p:cNvSpPr/>
          <p:nvPr/>
        </p:nvSpPr>
        <p:spPr>
          <a:xfrm>
            <a:off x="10976145" y="5227366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1600200"/>
            <a:ext cx="10483927" cy="34928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9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931314"/>
            <a:ext cx="10483927" cy="816864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234111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234111"/>
            <a:ext cx="2875064" cy="365125"/>
          </a:xfrm>
        </p:spPr>
        <p:txBody>
          <a:bodyPr>
            <a:noAutofit/>
          </a:bodyPr>
          <a:lstStyle/>
          <a:p>
            <a:fld id="{852BD0B2-E7A7-4B81-8BAF-4B92BD6A4310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234111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Line">
            <a:extLst>
              <a:ext uri="{FF2B5EF4-FFF2-40B4-BE49-F238E27FC236}">
                <a16:creationId xmlns:a16="http://schemas.microsoft.com/office/drawing/2014/main" id="{92FB147E-E273-E8B6-AD8E-67F305FC2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1802" y="4038600"/>
            <a:ext cx="10923934" cy="7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1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BBA50F-B667-1177-26B1-7D22AB66A6BE}"/>
              </a:ext>
            </a:extLst>
          </p:cNvPr>
          <p:cNvSpPr/>
          <p:nvPr/>
        </p:nvSpPr>
        <p:spPr>
          <a:xfrm>
            <a:off x="11250895" y="464515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ABC7F5-2293-EB7F-52E5-80715C8DB858}"/>
              </a:ext>
            </a:extLst>
          </p:cNvPr>
          <p:cNvSpPr/>
          <p:nvPr/>
        </p:nvSpPr>
        <p:spPr>
          <a:xfrm>
            <a:off x="685800" y="499564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A8C943-7CF3-88D6-95B0-95E7B412DE0F}"/>
              </a:ext>
            </a:extLst>
          </p:cNvPr>
          <p:cNvSpPr/>
          <p:nvPr/>
        </p:nvSpPr>
        <p:spPr>
          <a:xfrm>
            <a:off x="10998565" y="472758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B0A8E7-2867-2D3A-F6B7-15ED02236CE8}"/>
              </a:ext>
            </a:extLst>
          </p:cNvPr>
          <p:cNvSpPr/>
          <p:nvPr/>
        </p:nvSpPr>
        <p:spPr>
          <a:xfrm>
            <a:off x="10976145" y="472758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31536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0E657DB-59AB-47CC-B4C7-A245A3C76BB1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3A7BE5-EAB2-BB8C-D7FC-D78B8A5A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8"/>
            <a:ext cx="10058400" cy="335584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93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ADE904-3C65-5E48-6B12-22998C2ADF5E}"/>
              </a:ext>
            </a:extLst>
          </p:cNvPr>
          <p:cNvSpPr/>
          <p:nvPr/>
        </p:nvSpPr>
        <p:spPr>
          <a:xfrm>
            <a:off x="11250895" y="217232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6963C8-87F3-6B42-F30F-1915935FA752}"/>
              </a:ext>
            </a:extLst>
          </p:cNvPr>
          <p:cNvSpPr/>
          <p:nvPr/>
        </p:nvSpPr>
        <p:spPr>
          <a:xfrm>
            <a:off x="685800" y="252281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0C119A-1D9E-D43F-8A7E-D24C1B551326}"/>
              </a:ext>
            </a:extLst>
          </p:cNvPr>
          <p:cNvSpPr/>
          <p:nvPr/>
        </p:nvSpPr>
        <p:spPr>
          <a:xfrm>
            <a:off x="10998565" y="225475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2018CE4-7594-0746-8B7E-8DEC95CB8822}"/>
              </a:ext>
            </a:extLst>
          </p:cNvPr>
          <p:cNvSpPr/>
          <p:nvPr/>
        </p:nvSpPr>
        <p:spPr>
          <a:xfrm>
            <a:off x="10976145" y="225475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185" y="685800"/>
            <a:ext cx="9141415" cy="15327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185" y="2958705"/>
            <a:ext cx="9141415" cy="3213494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 marL="914400" indent="0"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A40708-E793-490B-9201-425C8D1F325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85800"/>
            <a:ext cx="5480304" cy="1818050"/>
          </a:xfrm>
        </p:spPr>
        <p:txBody>
          <a:bodyPr anchor="t">
            <a:noAutofit/>
          </a:bodyPr>
          <a:lstStyle>
            <a:lvl1pPr>
              <a:defRPr sz="90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F861DB-D5EF-3FC9-7595-570C8498D7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7725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3189770"/>
            <a:ext cx="5480304" cy="2982429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C1A172-F829-D2DE-BDB2-B86E6ACE1886}"/>
              </a:ext>
            </a:extLst>
          </p:cNvPr>
          <p:cNvCxnSpPr>
            <a:cxnSpLocks/>
          </p:cNvCxnSpPr>
          <p:nvPr userDrawn="1"/>
        </p:nvCxnSpPr>
        <p:spPr>
          <a:xfrm>
            <a:off x="6095999" y="2743200"/>
            <a:ext cx="54772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43955"/>
            <a:ext cx="298540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>
            <a:noAutofit/>
          </a:bodyPr>
          <a:lstStyle/>
          <a:p>
            <a:fld id="{C1968991-530B-4F8D-80FE-2192BD2DD5A5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17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824824"/>
            <a:ext cx="6397753" cy="152797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505200"/>
            <a:ext cx="4568953" cy="164519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23477E6-5CE8-4544-92C7-AEB7D166FD7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9251BE-373D-9B13-B9E2-73DFEBE40118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98E032-CDEE-AA9B-44A7-CE5EBB6948C0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778913-9F6C-8FDD-B123-16048004EC56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283179-133D-0E64-C08A-4D59C8B2F9D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45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85B71F7-9EDC-DB6C-D713-7ACE3A2EADC0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842DDA-AD76-0064-2B85-CB145F4CE540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E58AC6-620E-20FA-E8F5-375DA2977A43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A14E2E-5098-2800-A72C-138A5840365C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685800"/>
            <a:ext cx="3652523" cy="410246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5500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59F5542-E2F9-4DC1-8AB7-8E5D8714BD21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1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81EABF-B6BB-1FBF-962C-A6A6C8C2418A}"/>
              </a:ext>
            </a:extLst>
          </p:cNvPr>
          <p:cNvCxnSpPr/>
          <p:nvPr userDrawn="1"/>
        </p:nvCxnSpPr>
        <p:spPr>
          <a:xfrm>
            <a:off x="612647" y="2359152"/>
            <a:ext cx="633679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4"/>
            <a:ext cx="6391374" cy="1371996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3" y="2742645"/>
            <a:ext cx="6391247" cy="342955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774" y="6346865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886895" y="6346865"/>
            <a:ext cx="1607270" cy="365125"/>
          </a:xfrm>
        </p:spPr>
        <p:txBody>
          <a:bodyPr>
            <a:noAutofit/>
          </a:bodyPr>
          <a:lstStyle/>
          <a:p>
            <a:fld id="{DD3D21CC-B9C8-49F6-ADE7-6BF4A546A74E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30932" y="634686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35EC8126-6431-465A-8AC3-0118DD8825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1546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8542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3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D2B02E8B-EB97-8158-B585-0E0E95CF4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24397" y="6343954"/>
            <a:ext cx="3422906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>
            <a:noAutofit/>
          </a:bodyPr>
          <a:lstStyle/>
          <a:p>
            <a:fld id="{40723AE1-14A9-42B1-9F02-B524DA830762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216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685800"/>
            <a:ext cx="4561665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FBBBB-A526-5A93-34B8-A377087586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20736" y="2286000"/>
            <a:ext cx="4561665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20736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240801-1142-4411-9AA3-00BC0B3F40DA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9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72002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2286000"/>
            <a:ext cx="4561666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3C6055EC-0CB7-A026-AE8C-74A36F76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AE86096B-57D4-1243-A86D-1D5E7DC3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63930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FA9782-9FBA-47E1-A36A-E75622F7046E}" type="datetime1">
              <a:rPr lang="en-US" smtClean="0"/>
              <a:t>9/15/2026</a:t>
            </a:fld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8A8E55-200E-96B4-1462-6DA457A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5959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8233842-32AB-C53C-CA20-8101D4E63D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01536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47045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8" y="685800"/>
            <a:ext cx="3364992" cy="1996301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698" y="2880360"/>
            <a:ext cx="3364992" cy="323485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C119522C-433C-CA02-AD5B-2ABB39A416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8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6C67AD-99A1-8DF0-C332-BB3E0C53717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27759" y="6343955"/>
            <a:ext cx="922372" cy="365125"/>
          </a:xfrm>
        </p:spPr>
        <p:txBody>
          <a:bodyPr>
            <a:noAutofit/>
          </a:bodyPr>
          <a:lstStyle/>
          <a:p>
            <a:fld id="{AAA916C4-9175-479B-9610-7E06A2EDFEE0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C8D2CF7B-FF7A-7960-DB96-2B1846DA41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0131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08A763A-F1F9-D459-6C34-3976566275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7856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9643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685800"/>
            <a:ext cx="2748115" cy="2743200"/>
          </a:xfrm>
          <a:noFill/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87E718-4223-B4DB-C92A-99E891E642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9200" y="3703320"/>
            <a:ext cx="2743201" cy="2476061"/>
          </a:xfrm>
          <a:noFill/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39200" y="6343955"/>
            <a:ext cx="1404460" cy="365125"/>
          </a:xfrm>
          <a:noFill/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noFill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AD2788-6390-4160-9542-0F1C554F0165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noFill/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49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0"/>
            <a:ext cx="2748114" cy="2743200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703320"/>
            <a:ext cx="2743200" cy="247606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644F6AEF-CB45-AC6F-F205-7AB27767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80DDA2F-B408-A7AF-463F-3F6ED55C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69019" y="6343955"/>
            <a:ext cx="85457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E6CDFB-328D-4B9A-B955-967B0C6194A8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C6A3F52-E7A3-B732-2650-C47F8BE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593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0894EEF-95B5-F8FE-9FBB-D5DFD413C0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240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61154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343400"/>
            <a:ext cx="4019522" cy="115993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0CE544-3552-FE00-5B00-942E522A2A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8862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4343400"/>
            <a:ext cx="6400800" cy="115993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A994DB4-9653-4FD4-8A14-5DAFB68B0E92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11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886200"/>
            <a:ext cx="3044954" cy="2245126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7200" y="3886200"/>
            <a:ext cx="7315199" cy="224512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BECFC22-7333-427C-A7BB-2A423772B9A0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0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3044954" cy="2035724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158" y="685800"/>
            <a:ext cx="7315199" cy="201466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2896372"/>
            <a:ext cx="2791027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5894" y="2896372"/>
            <a:ext cx="1559379" cy="365125"/>
          </a:xfrm>
        </p:spPr>
        <p:txBody>
          <a:bodyPr>
            <a:noAutofit/>
          </a:bodyPr>
          <a:lstStyle/>
          <a:p>
            <a:fld id="{B78D85C6-8657-43F4-BE68-8F80962A5435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5151" y="2896372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4178283B-8F20-CAA0-928D-318B857F95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414669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672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8"/>
            <a:ext cx="5483353" cy="1388318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651760"/>
            <a:ext cx="5483352" cy="352185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B12E0E-A617-768A-7E0E-472481185B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7792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1D70B4-629A-1A3A-D1BB-D35C3AED4BAD}"/>
              </a:ext>
            </a:extLst>
          </p:cNvPr>
          <p:cNvCxnSpPr>
            <a:cxnSpLocks/>
          </p:cNvCxnSpPr>
          <p:nvPr userDrawn="1"/>
        </p:nvCxnSpPr>
        <p:spPr>
          <a:xfrm>
            <a:off x="609600" y="236222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8F922763-A12B-44C2-4F2D-AAD3B317EC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88D44AB0-B4BD-5097-DB6C-0B96B75B1DA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59D65A6B-59CD-4A95-97A1-5003425BCE52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EA9CC9C-E71E-C316-0680-F4BD6EDC87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4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9753" cy="898525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E15E62-FEF2-298A-EC8D-72D59188CB27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05000"/>
            <a:ext cx="109728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86012"/>
            <a:ext cx="5479474" cy="298765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4892D5B-0772-8929-54F9-AA16EED38E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5575" y="2285301"/>
            <a:ext cx="4863778" cy="388618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>
            <a:noAutofit/>
          </a:bodyPr>
          <a:lstStyle/>
          <a:p>
            <a:fld id="{AEBE612C-E459-4252-B286-C98BDF4C5E92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4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903" y="685807"/>
            <a:ext cx="5486400" cy="1388302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F8ACB4F-E132-97B5-797E-ADFB9AC8345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658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9903" y="2650330"/>
            <a:ext cx="5486400" cy="3521854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415657-C9CC-A8DC-C841-09A42AC901EC}"/>
              </a:ext>
            </a:extLst>
          </p:cNvPr>
          <p:cNvCxnSpPr>
            <a:cxnSpLocks/>
          </p:cNvCxnSpPr>
          <p:nvPr userDrawn="1"/>
        </p:nvCxnSpPr>
        <p:spPr>
          <a:xfrm>
            <a:off x="6089903" y="236221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D65827FC-FBF0-2A7B-2AE9-11D916DB97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D3F37AD-0904-9EC0-EFEE-899B457A453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D8568ADA-B78D-4076-A9DF-6C8E04B71243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55EC9E8-1A84-6C33-ADB3-D40020F509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82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64763" cy="142679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580E71-5349-7975-EE00-1D48FBB45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" y="2514600"/>
            <a:ext cx="4564763" cy="363659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90060" y="685800"/>
            <a:ext cx="5792341" cy="5465398"/>
          </a:xfrm>
        </p:spPr>
        <p:txBody>
          <a:bodyPr anchor="b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3ED234F-BBE0-48A3-AC31-D10A1F3BC187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22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89110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C4665C-5805-BDA9-0EA4-387D86C88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7" y="2057400"/>
            <a:ext cx="2740153" cy="409150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1" y="2057400"/>
            <a:ext cx="7766302" cy="409150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A0D3809-2B53-482D-AD1B-8B09C4B2656C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194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1DA757D-A9AE-985A-6EEE-C02E46D45DC9}"/>
              </a:ext>
            </a:extLst>
          </p:cNvPr>
          <p:cNvSpPr/>
          <p:nvPr/>
        </p:nvSpPr>
        <p:spPr>
          <a:xfrm>
            <a:off x="11250895" y="43434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71E517F-7D77-FEA1-94A2-D8522A1BF181}"/>
              </a:ext>
            </a:extLst>
          </p:cNvPr>
          <p:cNvSpPr/>
          <p:nvPr/>
        </p:nvSpPr>
        <p:spPr>
          <a:xfrm>
            <a:off x="685800" y="46938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2EAE4C-19D0-A0E4-1FDC-967BD2694E6F}"/>
              </a:ext>
            </a:extLst>
          </p:cNvPr>
          <p:cNvSpPr/>
          <p:nvPr/>
        </p:nvSpPr>
        <p:spPr>
          <a:xfrm>
            <a:off x="10998565" y="44258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E35C93-E0FF-6186-7502-985D78DA9B28}"/>
              </a:ext>
            </a:extLst>
          </p:cNvPr>
          <p:cNvSpPr/>
          <p:nvPr/>
        </p:nvSpPr>
        <p:spPr>
          <a:xfrm>
            <a:off x="10976145" y="44258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4E889F8-D8CB-1564-17A8-26A2F425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02546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3B51AE5-91E2-069A-7DF2-EB394DA25E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154F04C1-B149-48D4-90B8-E64820B32F59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20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E73F6F-B481-328B-CE64-8485DC66B8EA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D968F-BFC6-694E-9A7C-A113E7DEBF65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7A14AD-A403-0816-9FED-F4E7BB405B17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5DE6E3-5C5B-04A2-6D84-63D852F6062A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D258FD5-5B6B-DBB1-0F00-D02C7119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59867"/>
            <a:ext cx="9144000" cy="10972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196BB08E-5668-89FF-C0AE-D8A83C783F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600199"/>
            <a:ext cx="9171115" cy="3259668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AED7B4-8DB4-40B0-90CF-49D3708442C0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32C402C-8B4C-3690-6875-FE157681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25780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80DC0CF-9044-3D55-7D8F-4CD97232E3E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861E720-2EA4-4832-8DC2-DC3D2BDBB07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B480B90-B64C-0559-ACB2-7DBB57135C77}"/>
              </a:ext>
            </a:extLst>
          </p:cNvPr>
          <p:cNvSpPr/>
          <p:nvPr/>
        </p:nvSpPr>
        <p:spPr>
          <a:xfrm>
            <a:off x="11250895" y="456206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2E866D-D29F-1CC5-14B2-BB24F10745FE}"/>
              </a:ext>
            </a:extLst>
          </p:cNvPr>
          <p:cNvSpPr/>
          <p:nvPr/>
        </p:nvSpPr>
        <p:spPr>
          <a:xfrm>
            <a:off x="685800" y="491255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A0DC7F-E416-CA3E-E389-945D5FA32CC9}"/>
              </a:ext>
            </a:extLst>
          </p:cNvPr>
          <p:cNvSpPr/>
          <p:nvPr/>
        </p:nvSpPr>
        <p:spPr>
          <a:xfrm>
            <a:off x="10998565" y="464449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D9CC5C-2252-AB09-49B5-FD1BE0E74E30}"/>
              </a:ext>
            </a:extLst>
          </p:cNvPr>
          <p:cNvSpPr/>
          <p:nvPr/>
        </p:nvSpPr>
        <p:spPr>
          <a:xfrm>
            <a:off x="10976145" y="464449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5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2479" y="685800"/>
            <a:ext cx="9140953" cy="2699775"/>
          </a:xfrm>
        </p:spPr>
        <p:txBody>
          <a:bodyPr anchor="t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01E07-9F97-42AE-9FE9-3EAD856BDB2A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594965-EF4A-40C0-FED1-CF5564CED970}"/>
              </a:ext>
            </a:extLst>
          </p:cNvPr>
          <p:cNvSpPr/>
          <p:nvPr/>
        </p:nvSpPr>
        <p:spPr>
          <a:xfrm>
            <a:off x="11250895" y="456206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DE90F9-432C-AEEC-88D5-177A0E299391}"/>
              </a:ext>
            </a:extLst>
          </p:cNvPr>
          <p:cNvSpPr/>
          <p:nvPr/>
        </p:nvSpPr>
        <p:spPr>
          <a:xfrm>
            <a:off x="685800" y="491255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8ECD3CD-C697-A46B-71F2-D64BD77C395C}"/>
              </a:ext>
            </a:extLst>
          </p:cNvPr>
          <p:cNvSpPr/>
          <p:nvPr/>
        </p:nvSpPr>
        <p:spPr>
          <a:xfrm>
            <a:off x="10998565" y="464449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6793A7-6512-567E-DAFF-BB4A63B89DC3}"/>
              </a:ext>
            </a:extLst>
          </p:cNvPr>
          <p:cNvSpPr/>
          <p:nvPr/>
        </p:nvSpPr>
        <p:spPr>
          <a:xfrm>
            <a:off x="10976145" y="464449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A0D5A-6B2D-15B8-4FC0-30535DF01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17991821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86F34B-87C2-AC58-5483-78C0E5DB477C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6B59A7-7C3C-7431-CC9A-51EFBA257959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2D0661-BB9A-E751-A4EB-2C95BF96A560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9A5AB9-86E5-2BD1-8EFC-49C204619282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600200"/>
            <a:ext cx="10055353" cy="3657601"/>
          </a:xfrm>
        </p:spPr>
        <p:txBody>
          <a:bodyPr anchor="b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4B2334-B27F-4DA0-8A92-599603070D6B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A4A8879E-F637-BA38-C325-517B59E12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160219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ED10B2-4172-93C9-B408-242DDBA504A8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F4AA95-C597-81F0-35EA-96B5BA7A12BB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37871-D86F-9BA6-1D96-9B3392C2F247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203EFA-FE43-9B63-5768-4A3FD1509639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868680"/>
            <a:ext cx="9140952" cy="3660746"/>
          </a:xfrm>
        </p:spPr>
        <p:txBody>
          <a:bodyPr anchor="ctr">
            <a:noAutofit/>
          </a:bodyPr>
          <a:lstStyle>
            <a:lvl1pPr marL="164592" indent="-164592">
              <a:lnSpc>
                <a:spcPct val="11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B8D85F-DE7D-4C09-9BDD-03377313F809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259B8E5-883A-B6CE-4C6C-F6F48B038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720"/>
            <a:ext cx="9140951" cy="7886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291880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A77448-F1DA-CAC1-9B05-8F5CE655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878566"/>
            <a:ext cx="5074920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7572" y="1878566"/>
            <a:ext cx="5075556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514600"/>
            <a:ext cx="5075238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7572" y="2514600"/>
            <a:ext cx="5075556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D150565-788C-402B-B078-3F96B9A231B8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53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5184-1DAA-DFF4-A408-3D5DD151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7B20C69-CB4E-44F7-A408-67C55627795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52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A9EA653-B766-E096-036C-1C173E29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845593-CC30-27D6-3F82-E2BA784C4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1" y="685800"/>
            <a:ext cx="6699502" cy="54864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72A1522-8F1E-408E-ABA2-6F5B206582B8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543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872039" y="685800"/>
            <a:ext cx="6699502" cy="544263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3E19A776-5AE6-4251-8560-C6066D0B46D6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8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814657-813A-4D7B-A2F8-E573BA1645D3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5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119" r:id="rId13"/>
    <p:sldLayoutId id="2147484114" r:id="rId14"/>
    <p:sldLayoutId id="2147484116" r:id="rId15"/>
    <p:sldLayoutId id="2147484117" r:id="rId16"/>
    <p:sldLayoutId id="2147484118" r:id="rId17"/>
    <p:sldLayoutId id="2147484120" r:id="rId18"/>
    <p:sldLayoutId id="2147484121" r:id="rId19"/>
    <p:sldLayoutId id="2147484124" r:id="rId20"/>
    <p:sldLayoutId id="2147484125" r:id="rId21"/>
    <p:sldLayoutId id="2147484126" r:id="rId22"/>
    <p:sldLayoutId id="2147484129" r:id="rId23"/>
    <p:sldLayoutId id="2147484132" r:id="rId24"/>
    <p:sldLayoutId id="2147484133" r:id="rId25"/>
    <p:sldLayoutId id="2147484135" r:id="rId26"/>
    <p:sldLayoutId id="2147484136" r:id="rId27"/>
    <p:sldLayoutId id="2147484138" r:id="rId28"/>
    <p:sldLayoutId id="2147484139" r:id="rId29"/>
    <p:sldLayoutId id="2147484140" r:id="rId30"/>
    <p:sldLayoutId id="2147484141" r:id="rId31"/>
    <p:sldLayoutId id="2147484142" r:id="rId32"/>
    <p:sldLayoutId id="2147484143" r:id="rId33"/>
    <p:sldLayoutId id="2147484144" r:id="rId34"/>
    <p:sldLayoutId id="2147484145" r:id="rId35"/>
    <p:sldLayoutId id="2147484146" r:id="rId36"/>
    <p:sldLayoutId id="2147484147" r:id="rId37"/>
    <p:sldLayoutId id="2147484148" r:id="rId38"/>
    <p:sldLayoutId id="2147484149" r:id="rId39"/>
    <p:sldLayoutId id="2147484150" r:id="rId40"/>
    <p:sldLayoutId id="2147484152" r:id="rId41"/>
    <p:sldLayoutId id="2147484158" r:id="rId42"/>
    <p:sldLayoutId id="2147484159" r:id="rId43"/>
    <p:sldLayoutId id="2147484160" r:id="rId44"/>
    <p:sldLayoutId id="2147484162" r:id="rId45"/>
    <p:sldLayoutId id="2147484163" r:id="rId46"/>
    <p:sldLayoutId id="2147484165" r:id="rId47"/>
    <p:sldLayoutId id="2147484166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EFF4B6-3F85-6E67-ED81-212443682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0DCEEEA-6FE7-4541-9EB2-EF754066E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A72D00-0CA4-4A88-86CE-B1FB393C5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1DFCBE5-52C1-48A9-89CF-E7D68CCA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B17C8F6-D357-4254-BBAC-96B01EEBE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47203"/>
            <a:ext cx="11707367" cy="257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0CBC46-76F5-CB3F-9BF0-DE7BBD3C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049486"/>
            <a:ext cx="6001219" cy="18832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dirty="0"/>
              <a:t>Keeping People at Work: Vision Loss should not Equal Job Loss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D9355-82A8-F08A-0315-8B626B722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91" y="1446160"/>
            <a:ext cx="4789994" cy="11016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A3C21D-73D6-40ED-6898-30B346F5A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316" y="1290673"/>
            <a:ext cx="4789992" cy="1412673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5CA5C5AD-7278-E875-15B7-835123AC2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8316" y="4049485"/>
            <a:ext cx="5320284" cy="18832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Beth Barstow PhD, OTR/L, SCLV, OTCAVR,FAOTA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Program Director and Professor 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Occupational Therapy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The University of Alabama</a:t>
            </a:r>
          </a:p>
        </p:txBody>
      </p:sp>
    </p:spTree>
    <p:extLst>
      <p:ext uri="{BB962C8B-B14F-4D97-AF65-F5344CB8AC3E}">
        <p14:creationId xmlns:p14="http://schemas.microsoft.com/office/powerpoint/2010/main" val="281245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160D-BFDB-E586-83F3-EFF1A9C9D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Session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905E-99B3-6083-413E-D96C5C07F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the end of the session, learners will”</a:t>
            </a:r>
          </a:p>
          <a:p>
            <a:r>
              <a:rPr lang="en-US" dirty="0"/>
              <a:t>Identify the impact of vision loss on employment</a:t>
            </a:r>
          </a:p>
          <a:p>
            <a:r>
              <a:rPr lang="en-US" dirty="0"/>
              <a:t>Recognize environmental barriers contributing to decreased work performance</a:t>
            </a:r>
          </a:p>
          <a:p>
            <a:r>
              <a:rPr lang="en-US" dirty="0"/>
              <a:t>Develop interdisciplinary intervention plans</a:t>
            </a:r>
          </a:p>
        </p:txBody>
      </p:sp>
    </p:spTree>
    <p:extLst>
      <p:ext uri="{BB962C8B-B14F-4D97-AF65-F5344CB8AC3E}">
        <p14:creationId xmlns:p14="http://schemas.microsoft.com/office/powerpoint/2010/main" val="376286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D392F-784F-E5F7-06AB-4A4786E29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267AD-C22D-8D78-352B-0D56AE968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0" y="190500"/>
            <a:ext cx="7315200" cy="6477000"/>
          </a:xfrm>
        </p:spPr>
        <p:txBody>
          <a:bodyPr>
            <a:normAutofit fontScale="92500" lnSpcReduction="20000"/>
          </a:bodyPr>
          <a:lstStyle/>
          <a:p>
            <a:pPr fontAlgn="t">
              <a:buNone/>
            </a:pPr>
            <a:r>
              <a:rPr lang="en-US" b="1" dirty="0"/>
              <a:t>Age:</a:t>
            </a:r>
            <a:r>
              <a:rPr lang="en-US" dirty="0"/>
              <a:t> 57</a:t>
            </a:r>
          </a:p>
          <a:p>
            <a:pPr fontAlgn="t">
              <a:buNone/>
            </a:pPr>
            <a:r>
              <a:rPr lang="en-US" b="1" dirty="0"/>
              <a:t>Occupation:</a:t>
            </a:r>
            <a:r>
              <a:rPr lang="en-US" dirty="0"/>
              <a:t> Senior Financial Analyst</a:t>
            </a:r>
          </a:p>
          <a:p>
            <a:pPr fontAlgn="t">
              <a:buNone/>
            </a:pPr>
            <a:r>
              <a:rPr lang="en-US" b="1" dirty="0"/>
              <a:t>Current Employment:</a:t>
            </a:r>
            <a:r>
              <a:rPr lang="en-US" dirty="0"/>
              <a:t> Large healthcare organization</a:t>
            </a:r>
          </a:p>
          <a:p>
            <a:pPr fontAlgn="t">
              <a:buNone/>
            </a:pPr>
            <a:r>
              <a:rPr lang="en-US" b="1" dirty="0"/>
              <a:t>Work Schedule:</a:t>
            </a:r>
            <a:r>
              <a:rPr lang="en-US" dirty="0"/>
              <a:t> Full-time, hybrid (3 days office, 2 days remote)</a:t>
            </a:r>
          </a:p>
          <a:p>
            <a:pPr fontAlgn="t">
              <a:buNone/>
            </a:pPr>
            <a:r>
              <a:rPr lang="en-US" b="1" dirty="0"/>
              <a:t>Medical History:</a:t>
            </a:r>
            <a:endParaRPr lang="en-US" dirty="0"/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Type 2 diabetes (18 years)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Hypertension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Hyperlipidemia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endParaRPr lang="en-US" dirty="0"/>
          </a:p>
          <a:p>
            <a:pPr fontAlgn="t">
              <a:buNone/>
            </a:pPr>
            <a:r>
              <a:rPr lang="en-US" b="1" dirty="0"/>
              <a:t>Referral Information</a:t>
            </a:r>
          </a:p>
          <a:p>
            <a:pPr fontAlgn="t">
              <a:buNone/>
            </a:pPr>
            <a:r>
              <a:rPr lang="en-US" dirty="0"/>
              <a:t>Marcus is referred by his primary care physician after reporting increasing difficulty performing work tasks. He reports: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"The computer screen seems dimmer."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"Numbers blur together."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Difficulty reading spreadsheets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Frequent headaches at work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Increased fatigue after computer use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Needing brighter lights than coworkers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Difficulty finding files in crowded folders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Missing information during meetings when projections are displayed</a:t>
            </a:r>
          </a:p>
          <a:p>
            <a:pPr lvl="1" fontAlgn="t"/>
            <a:r>
              <a:rPr lang="en-US" dirty="0"/>
              <a:t>Despite these difficulties, Marcus states: "I can still get my job done. It just takes longer."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4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3B5F6-4393-B11C-1A41-F26263485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D9BF1-8551-8829-04D2-503A4BB90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609600"/>
            <a:ext cx="7315200" cy="5867400"/>
          </a:xfrm>
        </p:spPr>
        <p:txBody>
          <a:bodyPr>
            <a:normAutofit lnSpcReduction="10000"/>
          </a:bodyPr>
          <a:lstStyle/>
          <a:p>
            <a:pPr fontAlgn="t">
              <a:buNone/>
            </a:pPr>
            <a:r>
              <a:rPr lang="en-US" b="1" dirty="0"/>
              <a:t>His supervisor recently noted: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Declining productivity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Several data-entry errors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Increased missed deadlines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Reduced participation during presentations</a:t>
            </a:r>
          </a:p>
          <a:p>
            <a:pPr marL="0" lvl="0" indent="0" fontAlgn="t">
              <a:buNone/>
            </a:pPr>
            <a:endParaRPr lang="en-US" dirty="0"/>
          </a:p>
          <a:p>
            <a:pPr fontAlgn="t">
              <a:buNone/>
            </a:pPr>
            <a:r>
              <a:rPr lang="en-US" b="1" dirty="0"/>
              <a:t>Marcus has begun: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Working late to compensate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Avoiding collaborative projects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Taking work home</a:t>
            </a:r>
          </a:p>
          <a:p>
            <a:pPr marL="0" lvl="0" indent="0" fontAlgn="t">
              <a:buNone/>
            </a:pPr>
            <a:endParaRPr lang="en-US" dirty="0"/>
          </a:p>
          <a:p>
            <a:pPr fontAlgn="t">
              <a:buNone/>
            </a:pPr>
            <a:r>
              <a:rPr lang="en-US" b="1" dirty="0"/>
              <a:t>Current Workstation: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Dual 24-inch monitors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Standard overhead fluorescent lighting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Open office workspace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Printed financial reports in 10-point font</a:t>
            </a:r>
          </a:p>
          <a:p>
            <a:pPr marL="845820" lvl="1" indent="-342900" fontAlgn="t">
              <a:buFont typeface="Arial" panose="020B0604020202020204" pitchFamily="34" charset="0"/>
              <a:buChar char="•"/>
            </a:pPr>
            <a:r>
              <a:rPr lang="en-US" dirty="0"/>
              <a:t>Paper files stored on shelves behind desk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32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1AA5D9-34D1-F90C-BAC2-A822110CD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2390A8-A4BB-4341-ED12-C2A8068E1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FF468F-7423-4D4F-E225-4117A22F0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CE2E97-2299-82F9-AD61-BA6ED2B01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Infinite question marks in 3D rendering">
            <a:extLst>
              <a:ext uri="{FF2B5EF4-FFF2-40B4-BE49-F238E27FC236}">
                <a16:creationId xmlns:a16="http://schemas.microsoft.com/office/drawing/2014/main" id="{6097BC31-8229-99EA-BA16-34BF0C21F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7" r="9092" b="6496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2EAD3D7-1DFF-5F0B-9FF1-E7DBC76FC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960EF-F7D4-1000-630F-F67B1C5D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spc="-100"/>
              <a:t>Time for Thoughts and Questions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87D5A3-3210-92E6-31B7-37A00AFAF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33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3A07-E278-1567-3884-8E6209A6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Evaluation 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37C1F-F742-F401-A01F-9DFE1D4C8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152400"/>
            <a:ext cx="7789332" cy="6477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Medical Diagnosis- </a:t>
            </a:r>
            <a:r>
              <a:rPr lang="en-US" dirty="0"/>
              <a:t>Moderate diabetic retinopathy with macular edema.</a:t>
            </a:r>
          </a:p>
          <a:p>
            <a:r>
              <a:rPr lang="en-US" b="1" dirty="0"/>
              <a:t>Visual Acuity</a:t>
            </a:r>
            <a:endParaRPr lang="en-US" dirty="0"/>
          </a:p>
          <a:p>
            <a:pPr lvl="1"/>
            <a:r>
              <a:rPr lang="en-US" dirty="0"/>
              <a:t>OD: 20/80</a:t>
            </a:r>
          </a:p>
          <a:p>
            <a:pPr lvl="1"/>
            <a:r>
              <a:rPr lang="en-US" dirty="0"/>
              <a:t>OS: 20/100</a:t>
            </a:r>
          </a:p>
          <a:p>
            <a:pPr lvl="1"/>
            <a:r>
              <a:rPr lang="en-US" dirty="0"/>
              <a:t>OU: 20/80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Contrast Sensitivity</a:t>
            </a:r>
            <a:endParaRPr lang="en-US" dirty="0"/>
          </a:p>
          <a:p>
            <a:pPr lvl="1"/>
            <a:r>
              <a:rPr lang="en-US" dirty="0"/>
              <a:t>Significantly reduced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Glare Recovery</a:t>
            </a:r>
            <a:endParaRPr lang="en-US" dirty="0"/>
          </a:p>
          <a:p>
            <a:pPr lvl="1"/>
            <a:r>
              <a:rPr lang="en-US" dirty="0"/>
              <a:t>Delayed and disabling, minutes to recover from moderate to severe glare sources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Reading Speed</a:t>
            </a:r>
            <a:endParaRPr lang="en-US" dirty="0"/>
          </a:p>
          <a:p>
            <a:pPr lvl="1"/>
            <a:r>
              <a:rPr lang="en-US" dirty="0"/>
              <a:t>85 words/minute</a:t>
            </a:r>
          </a:p>
          <a:p>
            <a:pPr lvl="1"/>
            <a:r>
              <a:rPr lang="en-US" dirty="0"/>
              <a:t>Previously approximately 180 words/minute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Visual Field</a:t>
            </a:r>
            <a:endParaRPr lang="en-US" dirty="0"/>
          </a:p>
          <a:p>
            <a:pPr lvl="1"/>
            <a:r>
              <a:rPr lang="en-US" dirty="0"/>
              <a:t>No major peripheral impairment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227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071BA-A0E9-C985-968C-4DDE7511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Work Skills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717A4-1CD7-FDCE-A851-54C9A9E74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689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Computer Problems</a:t>
            </a:r>
            <a:endParaRPr lang="en-US" dirty="0"/>
          </a:p>
          <a:p>
            <a:pPr lvl="1"/>
            <a:r>
              <a:rPr lang="en-US" dirty="0"/>
              <a:t>Reads spreadsheets one cell at a time</a:t>
            </a:r>
          </a:p>
          <a:p>
            <a:pPr lvl="1"/>
            <a:r>
              <a:rPr lang="en-US" dirty="0"/>
              <a:t>Loses place repeatedly on written documents </a:t>
            </a:r>
          </a:p>
          <a:p>
            <a:pPr lvl="1"/>
            <a:r>
              <a:rPr lang="en-US" dirty="0"/>
              <a:t>Difficulty identifying computer cursor location</a:t>
            </a:r>
          </a:p>
          <a:p>
            <a:pPr lvl="1"/>
            <a:r>
              <a:rPr lang="en-US" dirty="0"/>
              <a:t>Cannot read projected presentations in board room</a:t>
            </a:r>
          </a:p>
          <a:p>
            <a:pPr lvl="1"/>
            <a:r>
              <a:rPr lang="en-US" dirty="0"/>
              <a:t>Difficulty distinguishing colors on charts</a:t>
            </a:r>
          </a:p>
          <a:p>
            <a:pPr marL="0" lvl="0" indent="0">
              <a:buNone/>
            </a:pPr>
            <a:endParaRPr lang="en-US" dirty="0"/>
          </a:p>
          <a:p>
            <a:r>
              <a:rPr lang="en-US" b="1" dirty="0"/>
              <a:t>Environmental Challenges</a:t>
            </a:r>
            <a:endParaRPr lang="en-US" dirty="0"/>
          </a:p>
          <a:p>
            <a:pPr lvl="1"/>
            <a:r>
              <a:rPr lang="en-US" dirty="0"/>
              <a:t>Bright windows cause glare   </a:t>
            </a:r>
          </a:p>
          <a:p>
            <a:pPr lvl="1"/>
            <a:r>
              <a:rPr lang="en-US" dirty="0"/>
              <a:t>Glossy desk surfaces reflect light</a:t>
            </a:r>
          </a:p>
          <a:p>
            <a:pPr lvl="1"/>
            <a:r>
              <a:rPr lang="en-US" dirty="0"/>
              <a:t>Overhead lighting creates discomfort</a:t>
            </a:r>
          </a:p>
          <a:p>
            <a:pPr lvl="1"/>
            <a:r>
              <a:rPr lang="en-US" dirty="0"/>
              <a:t>Conference rooms are inconsistently illuminated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55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3AA02-FEF0-78CC-CB40-C56D0FF0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Work Skills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27A9C-361A-4749-891D-1550F41D0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Functional Challenges</a:t>
            </a:r>
            <a:endParaRPr lang="en-US" dirty="0"/>
          </a:p>
          <a:p>
            <a:pPr lvl="1"/>
            <a:r>
              <a:rPr lang="en-US" dirty="0"/>
              <a:t>Fatigues after 30 minutes of computer work</a:t>
            </a:r>
          </a:p>
          <a:p>
            <a:pPr lvl="1"/>
            <a:r>
              <a:rPr lang="en-US" dirty="0"/>
              <a:t>Uses personal smartphone as magnifier</a:t>
            </a:r>
          </a:p>
          <a:p>
            <a:pPr lvl="1"/>
            <a:r>
              <a:rPr lang="en-US" dirty="0"/>
              <a:t>Enlarges documents to 250%</a:t>
            </a:r>
          </a:p>
          <a:p>
            <a:pPr lvl="1"/>
            <a:r>
              <a:rPr lang="en-US" dirty="0"/>
              <a:t>Frequently prints materials for review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Emotional Impact</a:t>
            </a:r>
            <a:endParaRPr lang="en-US" dirty="0"/>
          </a:p>
          <a:p>
            <a:r>
              <a:rPr lang="en-US" dirty="0"/>
              <a:t>Marcus states:</a:t>
            </a:r>
          </a:p>
          <a:p>
            <a:pPr lvl="1"/>
            <a:r>
              <a:rPr lang="en-US" dirty="0"/>
              <a:t>"I haven't told anyone at work how bad it is."</a:t>
            </a:r>
          </a:p>
          <a:p>
            <a:pPr lvl="1"/>
            <a:r>
              <a:rPr lang="en-US" dirty="0"/>
              <a:t>"I'm worried they'll think I can't do my job."</a:t>
            </a:r>
          </a:p>
          <a:p>
            <a:pPr lvl="1"/>
            <a:r>
              <a:rPr lang="en-US" dirty="0"/>
              <a:t>"Maybe it's time to retire."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71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Infinite question marks in 3D rendering">
            <a:extLst>
              <a:ext uri="{FF2B5EF4-FFF2-40B4-BE49-F238E27FC236}">
                <a16:creationId xmlns:a16="http://schemas.microsoft.com/office/drawing/2014/main" id="{3D1AB65D-8BBD-9BFE-D255-7171D4A86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7" r="9092" b="6496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9BD9CC-6633-D783-6FDA-AC1E27C06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spc="-100"/>
              <a:t>Time for Thoughts and Questions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17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B4A1-56B8-2CC2-C6B3-27F8FA29A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Worksite Evaluation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D16AE-1593-78A8-8B8B-94FCFA0C9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457200"/>
            <a:ext cx="73152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Major Environmental Problems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Lighting</a:t>
            </a:r>
            <a:endParaRPr lang="en-US" dirty="0"/>
          </a:p>
          <a:p>
            <a:pPr lvl="1"/>
            <a:r>
              <a:rPr lang="en-US" dirty="0"/>
              <a:t>Overhead fluorescent lights create glare.</a:t>
            </a:r>
          </a:p>
          <a:p>
            <a:pPr lvl="1"/>
            <a:r>
              <a:rPr lang="en-US" dirty="0"/>
              <a:t>Window directly behind workstation.</a:t>
            </a:r>
          </a:p>
          <a:p>
            <a:pPr lvl="1"/>
            <a:r>
              <a:rPr lang="en-US" dirty="0"/>
              <a:t>Multiple reflective surfaces.</a:t>
            </a:r>
          </a:p>
          <a:p>
            <a:pPr marL="502920" lvl="1" indent="0">
              <a:buNone/>
            </a:pPr>
            <a:endParaRPr lang="en-US" dirty="0"/>
          </a:p>
          <a:p>
            <a:r>
              <a:rPr lang="en-US" b="1" dirty="0"/>
              <a:t>Workspace Organization</a:t>
            </a:r>
            <a:endParaRPr lang="en-US" dirty="0"/>
          </a:p>
          <a:p>
            <a:pPr lvl="1"/>
            <a:r>
              <a:rPr lang="en-US" dirty="0"/>
              <a:t>Files stored in crowded shelving units.</a:t>
            </a:r>
          </a:p>
          <a:p>
            <a:pPr lvl="1"/>
            <a:r>
              <a:rPr lang="en-US" dirty="0"/>
              <a:t>Labels are small and low contrast.</a:t>
            </a:r>
          </a:p>
          <a:p>
            <a:pPr lvl="1"/>
            <a:r>
              <a:rPr lang="en-US" dirty="0"/>
              <a:t>Frequently used materials dispersed across workspace.</a:t>
            </a:r>
          </a:p>
          <a:p>
            <a:pPr lvl="1"/>
            <a:endParaRPr lang="en-US" dirty="0"/>
          </a:p>
          <a:p>
            <a:r>
              <a:rPr lang="en-US" b="1" dirty="0"/>
              <a:t>Technology</a:t>
            </a:r>
            <a:endParaRPr lang="en-US" dirty="0"/>
          </a:p>
          <a:p>
            <a:pPr lvl="1"/>
            <a:r>
              <a:rPr lang="en-US" dirty="0"/>
              <a:t>Standard monitor resolution.</a:t>
            </a:r>
          </a:p>
          <a:p>
            <a:pPr lvl="1"/>
            <a:r>
              <a:rPr lang="en-US" dirty="0"/>
              <a:t>No accessibility software.</a:t>
            </a:r>
          </a:p>
          <a:p>
            <a:pPr lvl="1"/>
            <a:r>
              <a:rPr lang="en-US" dirty="0"/>
              <a:t>Small icons.</a:t>
            </a:r>
          </a:p>
          <a:p>
            <a:pPr lvl="1"/>
            <a:r>
              <a:rPr lang="en-US" dirty="0"/>
              <a:t>Mouse pointer difficult to locate.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5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9162B9-5428-5751-2D3F-C7DAD088B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0A695-C946-AE32-EF17-79944A878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59DAB0-365C-9AA8-D6FE-08A8F9DF2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A18F57-15BC-E721-5EC3-F4D4107EC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Infinite question marks in 3D rendering">
            <a:extLst>
              <a:ext uri="{FF2B5EF4-FFF2-40B4-BE49-F238E27FC236}">
                <a16:creationId xmlns:a16="http://schemas.microsoft.com/office/drawing/2014/main" id="{08E46AB7-BC76-2DA8-9667-B5C1A48B4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7" r="9092" b="6496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54F56C9-1690-62AA-E727-8A88FBFCC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961DB-2305-D994-837D-A44DA0EA1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spc="-100"/>
              <a:t>Time for Thoughts and Questions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0C81F3-5382-360B-E76A-2999078A8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532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C1B0-85E1-9AA9-B688-EB29828EC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Trial Interventions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BC098-244B-D65D-A7E6-70F24DA0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Environmental Modifications</a:t>
            </a:r>
            <a:endParaRPr lang="en-US" dirty="0"/>
          </a:p>
          <a:p>
            <a:pPr lvl="1"/>
            <a:r>
              <a:rPr lang="en-US" dirty="0"/>
              <a:t>Adjustable task lighting</a:t>
            </a:r>
          </a:p>
          <a:p>
            <a:pPr lvl="1"/>
            <a:r>
              <a:rPr lang="en-US" dirty="0"/>
              <a:t>Window shades</a:t>
            </a:r>
          </a:p>
          <a:p>
            <a:pPr lvl="1"/>
            <a:r>
              <a:rPr lang="en-US" dirty="0"/>
              <a:t>Anti-glare screen filter</a:t>
            </a:r>
          </a:p>
          <a:p>
            <a:pPr lvl="1"/>
            <a:r>
              <a:rPr lang="en-US" dirty="0"/>
              <a:t>Matte desktop surface</a:t>
            </a:r>
          </a:p>
          <a:p>
            <a:pPr lvl="1"/>
            <a:r>
              <a:rPr lang="en-US" dirty="0"/>
              <a:t>High-contrast file labels</a:t>
            </a:r>
          </a:p>
          <a:p>
            <a:pPr lvl="1"/>
            <a:r>
              <a:rPr lang="en-US" dirty="0"/>
              <a:t>Organized workflow zones</a:t>
            </a:r>
          </a:p>
          <a:p>
            <a:r>
              <a:rPr lang="en-US" b="1" dirty="0"/>
              <a:t>Computer Accessibility Features</a:t>
            </a:r>
            <a:endParaRPr lang="en-US" dirty="0"/>
          </a:p>
          <a:p>
            <a:pPr lvl="1"/>
            <a:r>
              <a:rPr lang="en-US" dirty="0"/>
              <a:t>Text enlargement</a:t>
            </a:r>
          </a:p>
          <a:p>
            <a:pPr lvl="1"/>
            <a:r>
              <a:rPr lang="en-US" dirty="0"/>
              <a:t>High-contrast settings</a:t>
            </a:r>
          </a:p>
          <a:p>
            <a:pPr lvl="1"/>
            <a:r>
              <a:rPr lang="en-US" dirty="0"/>
              <a:t>Enhanced cursor visibility</a:t>
            </a:r>
          </a:p>
          <a:p>
            <a:pPr lvl="1"/>
            <a:r>
              <a:rPr lang="en-US" dirty="0"/>
              <a:t>Screen magnification</a:t>
            </a:r>
          </a:p>
          <a:p>
            <a:pPr lvl="1"/>
            <a:r>
              <a:rPr lang="en-US" dirty="0"/>
              <a:t>Color customization</a:t>
            </a:r>
          </a:p>
          <a:p>
            <a:r>
              <a:rPr lang="en-US" b="1" dirty="0"/>
              <a:t>Assistive Technology</a:t>
            </a:r>
            <a:endParaRPr lang="en-US" dirty="0"/>
          </a:p>
          <a:p>
            <a:pPr lvl="1"/>
            <a:r>
              <a:rPr lang="en-US" dirty="0"/>
              <a:t>Large monitor (32-inch)</a:t>
            </a:r>
          </a:p>
          <a:p>
            <a:pPr lvl="1"/>
            <a:r>
              <a:rPr lang="en-US" dirty="0"/>
              <a:t>Portable electronic video magnifier</a:t>
            </a:r>
          </a:p>
          <a:p>
            <a:pPr lvl="1"/>
            <a:r>
              <a:rPr lang="en-US" dirty="0"/>
              <a:t>Desktop video magnifier</a:t>
            </a:r>
          </a:p>
          <a:p>
            <a:pPr lvl="1"/>
            <a:r>
              <a:rPr lang="en-US" dirty="0"/>
              <a:t>OCR software</a:t>
            </a:r>
          </a:p>
          <a:p>
            <a:pPr lvl="1"/>
            <a:r>
              <a:rPr lang="en-US" dirty="0"/>
              <a:t>Screen-reading technology</a:t>
            </a:r>
          </a:p>
          <a:p>
            <a:pPr lvl="1"/>
            <a:r>
              <a:rPr lang="en-US" dirty="0"/>
              <a:t>Digital note-taking tools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670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377EF-2B72-D26C-12B4-75C66FB6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Outcomes After 8 Weeks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8755D-6258-DC9E-ACBA-3B890A8BF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457200"/>
            <a:ext cx="7713132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Marcus reports:</a:t>
            </a:r>
          </a:p>
          <a:p>
            <a:pPr lvl="1"/>
            <a:r>
              <a:rPr lang="en-US" dirty="0"/>
              <a:t>Improved productivity</a:t>
            </a:r>
          </a:p>
          <a:p>
            <a:pPr lvl="1"/>
            <a:r>
              <a:rPr lang="en-US" dirty="0"/>
              <a:t>Reduced fatigue</a:t>
            </a:r>
          </a:p>
          <a:p>
            <a:pPr lvl="1"/>
            <a:r>
              <a:rPr lang="en-US" dirty="0"/>
              <a:t>Fewer errors</a:t>
            </a:r>
          </a:p>
          <a:p>
            <a:pPr lvl="1"/>
            <a:r>
              <a:rPr lang="en-US" dirty="0"/>
              <a:t>Increased confidence</a:t>
            </a:r>
          </a:p>
          <a:p>
            <a:pPr marL="0" indent="0">
              <a:buNone/>
            </a:pPr>
            <a:r>
              <a:rPr lang="en-US" b="1" dirty="0"/>
              <a:t>Challenges remain:</a:t>
            </a:r>
          </a:p>
          <a:p>
            <a:pPr lvl="1"/>
            <a:r>
              <a:rPr lang="en-US" dirty="0"/>
              <a:t>Presentation viewing</a:t>
            </a:r>
          </a:p>
          <a:p>
            <a:pPr lvl="1"/>
            <a:r>
              <a:rPr lang="en-US" dirty="0"/>
              <a:t>Large meetings</a:t>
            </a:r>
          </a:p>
          <a:p>
            <a:pPr lvl="1"/>
            <a:r>
              <a:rPr lang="en-US" dirty="0"/>
              <a:t>Reading shared screens</a:t>
            </a:r>
          </a:p>
          <a:p>
            <a:pPr lvl="1"/>
            <a:r>
              <a:rPr lang="en-US" dirty="0"/>
              <a:t>Travel to unfamiliar offices</a:t>
            </a:r>
          </a:p>
          <a:p>
            <a:pPr lvl="1"/>
            <a:r>
              <a:rPr lang="en-US" dirty="0"/>
              <a:t>Managing visual fatigue</a:t>
            </a:r>
          </a:p>
          <a:p>
            <a:pPr lvl="1"/>
            <a:r>
              <a:rPr lang="en-US" dirty="0"/>
              <a:t>Marcus is now considering requesting formal workplace accommodations.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683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D75E1B-5709-D1D3-EDAD-52C8BC811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32734-E81B-C782-18AC-6A71DF92C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F2D657-560A-DCF4-10E2-3EDB8534D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39FA5F-F6A8-A2BB-ED56-E618A6233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Infinite question marks in 3D rendering">
            <a:extLst>
              <a:ext uri="{FF2B5EF4-FFF2-40B4-BE49-F238E27FC236}">
                <a16:creationId xmlns:a16="http://schemas.microsoft.com/office/drawing/2014/main" id="{1D0BC537-EC14-A796-6BC4-9F98D3A72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7" r="9092" b="6496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D71553F-4B41-E950-3900-1FEB833E7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FE46CF-9B61-F35A-7D11-FA8F09FD7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spc="-100"/>
              <a:t>Time for Thoughts and Questions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3EB02B-9672-5227-A5D7-811FB4B2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29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EF8A3-A99D-9291-750D-2C936AAB9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099881" cy="4601183"/>
          </a:xfrm>
        </p:spPr>
        <p:txBody>
          <a:bodyPr/>
          <a:lstStyle/>
          <a:p>
            <a:r>
              <a:rPr lang="en-US" b="1" dirty="0"/>
              <a:t>Summary of Case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58A42-9441-5016-A38C-115C67B5C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Environmental Modifications</a:t>
            </a:r>
            <a:endParaRPr lang="en-US" dirty="0"/>
          </a:p>
          <a:p>
            <a:pPr lvl="1"/>
            <a:r>
              <a:rPr lang="en-US" dirty="0"/>
              <a:t>Improved task lighting</a:t>
            </a:r>
          </a:p>
          <a:p>
            <a:pPr lvl="1"/>
            <a:r>
              <a:rPr lang="en-US" dirty="0"/>
              <a:t>Lighting control</a:t>
            </a:r>
          </a:p>
          <a:p>
            <a:pPr lvl="1"/>
            <a:r>
              <a:rPr lang="en-US" dirty="0"/>
              <a:t>Glare reduction</a:t>
            </a:r>
          </a:p>
          <a:p>
            <a:pPr lvl="1"/>
            <a:r>
              <a:rPr lang="en-US" dirty="0"/>
              <a:t>Contrast enhancement</a:t>
            </a:r>
          </a:p>
          <a:p>
            <a:pPr lvl="1"/>
            <a:r>
              <a:rPr lang="en-US" dirty="0"/>
              <a:t>Organized workspaces</a:t>
            </a:r>
          </a:p>
          <a:p>
            <a:pPr lvl="1"/>
            <a:r>
              <a:rPr lang="en-US" dirty="0"/>
              <a:t>Reduced visual clutter</a:t>
            </a:r>
          </a:p>
          <a:p>
            <a:pPr lvl="1"/>
            <a:r>
              <a:rPr lang="en-US" dirty="0"/>
              <a:t>High-contrast labeling</a:t>
            </a:r>
          </a:p>
          <a:p>
            <a:pPr lvl="1"/>
            <a:r>
              <a:rPr lang="en-US" dirty="0"/>
              <a:t>Optimized workstation placement</a:t>
            </a:r>
          </a:p>
          <a:p>
            <a:r>
              <a:rPr lang="en-US" b="1" dirty="0"/>
              <a:t>Computer Accessibility</a:t>
            </a:r>
            <a:endParaRPr lang="en-US" dirty="0"/>
          </a:p>
          <a:p>
            <a:pPr lvl="1"/>
            <a:r>
              <a:rPr lang="en-US" dirty="0"/>
              <a:t>Screen magnification</a:t>
            </a:r>
          </a:p>
          <a:p>
            <a:pPr lvl="1"/>
            <a:r>
              <a:rPr lang="en-US" dirty="0"/>
              <a:t>ZoomText-type </a:t>
            </a:r>
            <a:r>
              <a:rPr lang="en-US" dirty="0" err="1"/>
              <a:t>softwar</a:t>
            </a:r>
            <a:endParaRPr lang="en-US" dirty="0"/>
          </a:p>
          <a:p>
            <a:pPr lvl="1"/>
            <a:r>
              <a:rPr lang="en-US" dirty="0"/>
              <a:t>Built-in Windows/Mac accessibility features</a:t>
            </a:r>
          </a:p>
          <a:p>
            <a:pPr lvl="1"/>
            <a:r>
              <a:rPr lang="en-US" dirty="0"/>
              <a:t>Cursor enhancement</a:t>
            </a:r>
          </a:p>
          <a:p>
            <a:pPr lvl="1"/>
            <a:r>
              <a:rPr lang="en-US" dirty="0"/>
              <a:t>OCR applications</a:t>
            </a:r>
          </a:p>
          <a:p>
            <a:pPr lvl="1"/>
            <a:r>
              <a:rPr lang="en-US" dirty="0"/>
              <a:t>Text-to-speech systems</a:t>
            </a:r>
          </a:p>
          <a:p>
            <a:pPr lvl="1"/>
            <a:r>
              <a:rPr lang="en-US" dirty="0"/>
              <a:t>Voice dictation</a:t>
            </a:r>
          </a:p>
          <a:p>
            <a:pPr lvl="1"/>
            <a:r>
              <a:rPr lang="en-US" dirty="0"/>
              <a:t>Screen readers where appropriate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17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A2B5-2608-30D8-5BD2-93EBD5467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099882" cy="4601183"/>
          </a:xfrm>
        </p:spPr>
        <p:txBody>
          <a:bodyPr/>
          <a:lstStyle/>
          <a:p>
            <a:r>
              <a:rPr lang="en-US" b="1" dirty="0"/>
              <a:t>Summary of Case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5D453-0652-CA03-938A-0AF247E77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304800"/>
            <a:ext cx="7315200" cy="6324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Low Vision Devices</a:t>
            </a:r>
          </a:p>
          <a:p>
            <a:pPr lvl="1"/>
            <a:r>
              <a:rPr lang="en-US" dirty="0"/>
              <a:t>Electronic video magnifiers</a:t>
            </a:r>
          </a:p>
          <a:p>
            <a:pPr lvl="1"/>
            <a:r>
              <a:rPr lang="en-US" dirty="0"/>
              <a:t>Portable magnifiers</a:t>
            </a:r>
          </a:p>
          <a:p>
            <a:pPr lvl="1"/>
            <a:r>
              <a:rPr lang="en-US" dirty="0"/>
              <a:t>Desktop CCTVs</a:t>
            </a:r>
          </a:p>
          <a:p>
            <a:pPr lvl="1"/>
            <a:r>
              <a:rPr lang="en-US" dirty="0"/>
              <a:t>Near optical devices</a:t>
            </a:r>
          </a:p>
          <a:p>
            <a:pPr lvl="1"/>
            <a:r>
              <a:rPr lang="en-US" dirty="0"/>
              <a:t>Telescopic options for distance viewing</a:t>
            </a:r>
          </a:p>
          <a:p>
            <a:pPr lvl="1"/>
            <a:r>
              <a:rPr lang="en-US" dirty="0"/>
              <a:t>Task-specific technologies</a:t>
            </a:r>
          </a:p>
          <a:p>
            <a:pPr marL="0" indent="0">
              <a:buNone/>
            </a:pPr>
            <a:r>
              <a:rPr lang="en-US" b="1" dirty="0"/>
              <a:t>OT Interventions</a:t>
            </a:r>
            <a:endParaRPr lang="en-US" dirty="0"/>
          </a:p>
          <a:p>
            <a:pPr lvl="1"/>
            <a:r>
              <a:rPr lang="en-US" dirty="0"/>
              <a:t>Worksite assessment</a:t>
            </a:r>
          </a:p>
          <a:p>
            <a:pPr lvl="1"/>
            <a:r>
              <a:rPr lang="en-US" dirty="0"/>
              <a:t>Task analysis</a:t>
            </a:r>
          </a:p>
          <a:p>
            <a:pPr lvl="1"/>
            <a:r>
              <a:rPr lang="en-US" dirty="0"/>
              <a:t>Fatigue management</a:t>
            </a:r>
          </a:p>
          <a:p>
            <a:pPr lvl="1"/>
            <a:r>
              <a:rPr lang="en-US" dirty="0"/>
              <a:t>Visual efficiency training</a:t>
            </a:r>
          </a:p>
          <a:p>
            <a:pPr lvl="1"/>
            <a:r>
              <a:rPr lang="en-US" dirty="0"/>
              <a:t>Environmental adaptation</a:t>
            </a:r>
          </a:p>
          <a:p>
            <a:pPr lvl="1"/>
            <a:r>
              <a:rPr lang="en-US" dirty="0"/>
              <a:t>Assistive technology training</a:t>
            </a:r>
          </a:p>
          <a:p>
            <a:pPr lvl="1"/>
            <a:r>
              <a:rPr lang="en-US" dirty="0"/>
              <a:t>Self-advocacy</a:t>
            </a:r>
          </a:p>
          <a:p>
            <a:pPr lvl="1"/>
            <a:r>
              <a:rPr lang="en-US" dirty="0"/>
              <a:t>Occupational identity support</a:t>
            </a:r>
          </a:p>
          <a:p>
            <a:pPr marL="0" indent="0">
              <a:buNone/>
            </a:pPr>
            <a:r>
              <a:rPr lang="en-US" b="1" dirty="0"/>
              <a:t>Interprofessional Outcomes</a:t>
            </a:r>
            <a:endParaRPr lang="en-US" dirty="0"/>
          </a:p>
          <a:p>
            <a:pPr lvl="1"/>
            <a:r>
              <a:rPr lang="en-US" dirty="0"/>
              <a:t>Sustained employment</a:t>
            </a:r>
          </a:p>
          <a:p>
            <a:pPr lvl="1"/>
            <a:r>
              <a:rPr lang="en-US" dirty="0"/>
              <a:t>Reduced errors</a:t>
            </a:r>
          </a:p>
          <a:p>
            <a:pPr lvl="1"/>
            <a:r>
              <a:rPr lang="en-US" dirty="0"/>
              <a:t>Increased productivity</a:t>
            </a:r>
          </a:p>
          <a:p>
            <a:pPr lvl="1"/>
            <a:r>
              <a:rPr lang="en-US" dirty="0"/>
              <a:t>Improved quality of life</a:t>
            </a:r>
          </a:p>
          <a:p>
            <a:pPr lvl="1"/>
            <a:r>
              <a:rPr lang="en-US" dirty="0"/>
              <a:t>Enhanced confidence</a:t>
            </a:r>
          </a:p>
          <a:p>
            <a:pPr lvl="1"/>
            <a:r>
              <a:rPr lang="en-US" dirty="0"/>
              <a:t>Greater workplace participation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16559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4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900000"/>
      </a:accent1>
      <a:accent2>
        <a:srgbClr val="7F7F7F"/>
      </a:accent2>
      <a:accent3>
        <a:srgbClr val="900000"/>
      </a:accent3>
      <a:accent4>
        <a:srgbClr val="7F7F7F"/>
      </a:accent4>
      <a:accent5>
        <a:srgbClr val="900000"/>
      </a:accent5>
      <a:accent6>
        <a:srgbClr val="7F7F7F"/>
      </a:accent6>
      <a:hlink>
        <a:srgbClr val="900000"/>
      </a:hlink>
      <a:folHlink>
        <a:srgbClr val="7F7F7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2" ma:contentTypeDescription="Create a new document." ma:contentTypeScope="" ma:versionID="0635a23c60cc3de58ab4c1efc88efc6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b2ec4e1d644ed04c8d3fd0ef60d056a4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  <xsd:element name="HasDigitalSignature" ma:index="3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3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E0AE46-2EED-447A-8B24-DFD65B70D4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A42C18-4C38-43BB-8CE3-C963EDA9CBB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C3B381C-6232-408C-B65A-8475398E4C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283</TotalTime>
  <Words>719</Words>
  <Application>Microsoft Office PowerPoint</Application>
  <PresentationFormat>Widescreen</PresentationFormat>
  <Paragraphs>194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Corbel</vt:lpstr>
      <vt:lpstr>Wingdings 2</vt:lpstr>
      <vt:lpstr>Frame</vt:lpstr>
      <vt:lpstr>Keeping People at Work: Vision Loss should not Equal Job Loss</vt:lpstr>
      <vt:lpstr>Session Objectives</vt:lpstr>
      <vt:lpstr>Case</vt:lpstr>
      <vt:lpstr>Case</vt:lpstr>
      <vt:lpstr>Time for Thoughts and Questions</vt:lpstr>
      <vt:lpstr>Evaluation Results </vt:lpstr>
      <vt:lpstr>Work Skills Assessment</vt:lpstr>
      <vt:lpstr>Work Skills Assessment</vt:lpstr>
      <vt:lpstr>Time for Thoughts and Questions</vt:lpstr>
      <vt:lpstr>Worksite Evaluation </vt:lpstr>
      <vt:lpstr>Time for Thoughts and Questions</vt:lpstr>
      <vt:lpstr>Trial Interventions </vt:lpstr>
      <vt:lpstr>Outcomes After 8 Weeks</vt:lpstr>
      <vt:lpstr>Time for Thoughts and Questions</vt:lpstr>
      <vt:lpstr>Summary of Case Considerations</vt:lpstr>
      <vt:lpstr>Summary of Case Considerations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Barstow</dc:creator>
  <cp:lastModifiedBy>Beth Barstow</cp:lastModifiedBy>
  <cp:revision>6</cp:revision>
  <dcterms:created xsi:type="dcterms:W3CDTF">2026-08-11T23:24:36Z</dcterms:created>
  <dcterms:modified xsi:type="dcterms:W3CDTF">2026-09-15T20:12:52Z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