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4"/>
  </p:sldMasterIdLst>
  <p:notesMasterIdLst>
    <p:notesMasterId r:id="rId30"/>
  </p:notesMasterIdLst>
  <p:handoutMasterIdLst>
    <p:handoutMasterId r:id="rId31"/>
  </p:handoutMasterIdLst>
  <p:sldIdLst>
    <p:sldId id="258" r:id="rId5"/>
    <p:sldId id="259" r:id="rId6"/>
    <p:sldId id="260" r:id="rId7"/>
    <p:sldId id="261" r:id="rId8"/>
    <p:sldId id="268" r:id="rId9"/>
    <p:sldId id="262" r:id="rId10"/>
    <p:sldId id="267" r:id="rId11"/>
    <p:sldId id="263" r:id="rId12"/>
    <p:sldId id="269" r:id="rId13"/>
    <p:sldId id="274" r:id="rId14"/>
    <p:sldId id="275" r:id="rId15"/>
    <p:sldId id="264" r:id="rId16"/>
    <p:sldId id="270" r:id="rId17"/>
    <p:sldId id="265" r:id="rId18"/>
    <p:sldId id="271" r:id="rId19"/>
    <p:sldId id="272" r:id="rId20"/>
    <p:sldId id="273" r:id="rId21"/>
    <p:sldId id="276" r:id="rId22"/>
    <p:sldId id="277" r:id="rId23"/>
    <p:sldId id="283" r:id="rId24"/>
    <p:sldId id="284" r:id="rId25"/>
    <p:sldId id="278" r:id="rId26"/>
    <p:sldId id="279" r:id="rId27"/>
    <p:sldId id="280" r:id="rId28"/>
    <p:sldId id="28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0"/>
  </p:normalViewPr>
  <p:slideViewPr>
    <p:cSldViewPr showGuides="1">
      <p:cViewPr varScale="1">
        <p:scale>
          <a:sx n="100" d="100"/>
          <a:sy n="100" d="100"/>
        </p:scale>
        <p:origin x="9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2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5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12DF5A-D476-48F9-9EFD-05C4FDCEC577}" type="doc">
      <dgm:prSet loTypeId="urn:microsoft.com/office/officeart/2005/8/layout/vList2" loCatId="list" qsTypeId="urn:microsoft.com/office/officeart/2005/8/quickstyle/simple1#199" qsCatId="simple" csTypeId="urn:microsoft.com/office/officeart/2005/8/colors/colorful2#20" csCatId="colorful" phldr="1"/>
      <dgm:spPr/>
      <dgm:t>
        <a:bodyPr/>
        <a:lstStyle/>
        <a:p>
          <a:endParaRPr lang="en-US"/>
        </a:p>
      </dgm:t>
    </dgm:pt>
    <dgm:pt modelId="{979E4E68-FBE0-40FB-8D64-2BE0B5396FB2}">
      <dgm:prSet/>
      <dgm:spPr/>
      <dgm:t>
        <a:bodyPr/>
        <a:lstStyle/>
        <a:p>
          <a:r>
            <a:rPr lang="en-US"/>
            <a:t>You have only $450.00 Rand</a:t>
          </a:r>
        </a:p>
      </dgm:t>
    </dgm:pt>
    <dgm:pt modelId="{2F9B0AA5-D754-4F8E-9D6B-EDFFF888CA50}" type="parTrans" cxnId="{52F61078-D8AE-4CA9-B356-4E3A8075F0BB}">
      <dgm:prSet/>
      <dgm:spPr/>
      <dgm:t>
        <a:bodyPr/>
        <a:lstStyle/>
        <a:p>
          <a:endParaRPr lang="en-US"/>
        </a:p>
      </dgm:t>
    </dgm:pt>
    <dgm:pt modelId="{4D70E2EA-4CFD-4F25-B6FA-7E98F10F9149}" type="sibTrans" cxnId="{52F61078-D8AE-4CA9-B356-4E3A8075F0BB}">
      <dgm:prSet/>
      <dgm:spPr/>
      <dgm:t>
        <a:bodyPr/>
        <a:lstStyle/>
        <a:p>
          <a:endParaRPr lang="en-US"/>
        </a:p>
      </dgm:t>
    </dgm:pt>
    <dgm:pt modelId="{43785C1F-4938-49D6-99E3-6E475AA0589C}">
      <dgm:prSet/>
      <dgm:spPr/>
      <dgm:t>
        <a:bodyPr/>
        <a:lstStyle/>
        <a:p>
          <a:r>
            <a:rPr lang="en-US"/>
            <a:t>Access only to resources in your area</a:t>
          </a:r>
        </a:p>
      </dgm:t>
    </dgm:pt>
    <dgm:pt modelId="{FA1A3A40-1B09-4FC6-94A2-66894ED30E03}" type="parTrans" cxnId="{A7EBDD90-5310-40A9-8885-BB8B8FE5E9CF}">
      <dgm:prSet/>
      <dgm:spPr/>
      <dgm:t>
        <a:bodyPr/>
        <a:lstStyle/>
        <a:p>
          <a:endParaRPr lang="en-US"/>
        </a:p>
      </dgm:t>
    </dgm:pt>
    <dgm:pt modelId="{1332C90C-9973-4E24-9804-0A2C10A3CCB8}" type="sibTrans" cxnId="{A7EBDD90-5310-40A9-8885-BB8B8FE5E9CF}">
      <dgm:prSet/>
      <dgm:spPr/>
      <dgm:t>
        <a:bodyPr/>
        <a:lstStyle/>
        <a:p>
          <a:endParaRPr lang="en-US"/>
        </a:p>
      </dgm:t>
    </dgm:pt>
    <dgm:pt modelId="{1601CC6F-6F45-4CC6-B322-2AA17631C1F7}">
      <dgm:prSet/>
      <dgm:spPr/>
      <dgm:t>
        <a:bodyPr/>
        <a:lstStyle/>
        <a:p>
          <a:r>
            <a:rPr lang="en-US"/>
            <a:t>No specialized low vision equipment allowed</a:t>
          </a:r>
        </a:p>
      </dgm:t>
    </dgm:pt>
    <dgm:pt modelId="{376027B7-3943-4135-8EF8-D94CFEF38CF2}" type="parTrans" cxnId="{4B24056D-8038-43A0-88B4-CDD50A6B0ABE}">
      <dgm:prSet/>
      <dgm:spPr/>
      <dgm:t>
        <a:bodyPr/>
        <a:lstStyle/>
        <a:p>
          <a:endParaRPr lang="en-US"/>
        </a:p>
      </dgm:t>
    </dgm:pt>
    <dgm:pt modelId="{B4A9A8AA-1433-41F0-9703-3037778AD675}" type="sibTrans" cxnId="{4B24056D-8038-43A0-88B4-CDD50A6B0ABE}">
      <dgm:prSet/>
      <dgm:spPr/>
      <dgm:t>
        <a:bodyPr/>
        <a:lstStyle/>
        <a:p>
          <a:endParaRPr lang="en-US"/>
        </a:p>
      </dgm:t>
    </dgm:pt>
    <dgm:pt modelId="{0E9F82C8-CB84-46A2-BE8A-E0FF381EE36E}">
      <dgm:prSet/>
      <dgm:spPr/>
      <dgm:t>
        <a:bodyPr/>
        <a:lstStyle/>
        <a:p>
          <a:r>
            <a:rPr lang="en-US"/>
            <a:t>Think about all the intervention strategies </a:t>
          </a:r>
        </a:p>
      </dgm:t>
    </dgm:pt>
    <dgm:pt modelId="{A79F6DC9-699D-438C-AD4A-0C885664C8CA}" type="parTrans" cxnId="{3435F366-199F-4FCA-BBA5-2255F184A06D}">
      <dgm:prSet/>
      <dgm:spPr/>
      <dgm:t>
        <a:bodyPr/>
        <a:lstStyle/>
        <a:p>
          <a:endParaRPr lang="en-US"/>
        </a:p>
      </dgm:t>
    </dgm:pt>
    <dgm:pt modelId="{6D1CE0B0-3866-4F93-980F-69DD1729EEB9}" type="sibTrans" cxnId="{3435F366-199F-4FCA-BBA5-2255F184A06D}">
      <dgm:prSet/>
      <dgm:spPr/>
      <dgm:t>
        <a:bodyPr/>
        <a:lstStyle/>
        <a:p>
          <a:endParaRPr lang="en-US"/>
        </a:p>
      </dgm:t>
    </dgm:pt>
    <dgm:pt modelId="{D1912DBE-6829-41D5-AE5D-EA75283F68AE}">
      <dgm:prSet/>
      <dgm:spPr/>
      <dgm:t>
        <a:bodyPr/>
        <a:lstStyle/>
        <a:p>
          <a:r>
            <a:rPr lang="en-US" dirty="0"/>
            <a:t>Based on your case, outline what you would do</a:t>
          </a:r>
        </a:p>
      </dgm:t>
    </dgm:pt>
    <dgm:pt modelId="{F35552D3-D053-4C38-B6E0-4F8133161646}" type="parTrans" cxnId="{DAE9C5DE-921A-40FE-AB2B-0CF283661CC2}">
      <dgm:prSet/>
      <dgm:spPr/>
      <dgm:t>
        <a:bodyPr/>
        <a:lstStyle/>
        <a:p>
          <a:endParaRPr lang="en-US"/>
        </a:p>
      </dgm:t>
    </dgm:pt>
    <dgm:pt modelId="{A328D70F-B47B-40B1-922F-5D83FE54BFC4}" type="sibTrans" cxnId="{DAE9C5DE-921A-40FE-AB2B-0CF283661CC2}">
      <dgm:prSet/>
      <dgm:spPr/>
      <dgm:t>
        <a:bodyPr/>
        <a:lstStyle/>
        <a:p>
          <a:endParaRPr lang="en-US"/>
        </a:p>
      </dgm:t>
    </dgm:pt>
    <dgm:pt modelId="{E575F80B-7157-4FF4-BE1B-E9945391118C}">
      <dgm:prSet/>
      <dgm:spPr/>
      <dgm:t>
        <a:bodyPr/>
        <a:lstStyle/>
        <a:p>
          <a:r>
            <a:rPr lang="en-US"/>
            <a:t>Can use Smart Phone </a:t>
          </a:r>
          <a:endParaRPr lang="en-US" dirty="0"/>
        </a:p>
      </dgm:t>
    </dgm:pt>
    <dgm:pt modelId="{A21913C4-A581-4D49-8B46-C6F3F4AD1BDE}" type="parTrans" cxnId="{4E704464-163F-4B3A-9FFF-9BF8D38C35DF}">
      <dgm:prSet/>
      <dgm:spPr/>
      <dgm:t>
        <a:bodyPr/>
        <a:lstStyle/>
        <a:p>
          <a:endParaRPr lang="en-US"/>
        </a:p>
      </dgm:t>
    </dgm:pt>
    <dgm:pt modelId="{D3031433-3BFC-4455-ABDF-5EC3D1643C83}" type="sibTrans" cxnId="{4E704464-163F-4B3A-9FFF-9BF8D38C35DF}">
      <dgm:prSet/>
      <dgm:spPr/>
      <dgm:t>
        <a:bodyPr/>
        <a:lstStyle/>
        <a:p>
          <a:endParaRPr lang="en-US"/>
        </a:p>
      </dgm:t>
    </dgm:pt>
    <dgm:pt modelId="{CF5710BD-B375-4E8D-9235-A4E60CB6E49C}" type="pres">
      <dgm:prSet presAssocID="{1412DF5A-D476-48F9-9EFD-05C4FDCEC577}" presName="linear" presStyleCnt="0">
        <dgm:presLayoutVars>
          <dgm:animLvl val="lvl"/>
          <dgm:resizeHandles val="exact"/>
        </dgm:presLayoutVars>
      </dgm:prSet>
      <dgm:spPr/>
    </dgm:pt>
    <dgm:pt modelId="{7A373BBF-C977-4A09-922C-05C6E424D54E}" type="pres">
      <dgm:prSet presAssocID="{979E4E68-FBE0-40FB-8D64-2BE0B5396FB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4BA5F00-02A1-4136-BAD1-F858AF2C79C3}" type="pres">
      <dgm:prSet presAssocID="{4D70E2EA-4CFD-4F25-B6FA-7E98F10F9149}" presName="spacer" presStyleCnt="0"/>
      <dgm:spPr/>
    </dgm:pt>
    <dgm:pt modelId="{556AF9BC-5B81-4F82-BB3A-6C65B395BEC3}" type="pres">
      <dgm:prSet presAssocID="{43785C1F-4938-49D6-99E3-6E475AA0589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6852BF5-458C-4D7B-870A-08CD69F35702}" type="pres">
      <dgm:prSet presAssocID="{1332C90C-9973-4E24-9804-0A2C10A3CCB8}" presName="spacer" presStyleCnt="0"/>
      <dgm:spPr/>
    </dgm:pt>
    <dgm:pt modelId="{1A23A36F-90CF-4112-A290-433808574550}" type="pres">
      <dgm:prSet presAssocID="{1601CC6F-6F45-4CC6-B322-2AA17631C1F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76F4FE6-373C-422C-8338-CCC8F4EE96B4}" type="pres">
      <dgm:prSet presAssocID="{B4A9A8AA-1433-41F0-9703-3037778AD675}" presName="spacer" presStyleCnt="0"/>
      <dgm:spPr/>
    </dgm:pt>
    <dgm:pt modelId="{D714BED2-E376-426F-88E2-9B8530FE6E58}" type="pres">
      <dgm:prSet presAssocID="{0E9F82C8-CB84-46A2-BE8A-E0FF381EE36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569F8E5-3D66-469F-BD11-98C821E3B18C}" type="pres">
      <dgm:prSet presAssocID="{6D1CE0B0-3866-4F93-980F-69DD1729EEB9}" presName="spacer" presStyleCnt="0"/>
      <dgm:spPr/>
    </dgm:pt>
    <dgm:pt modelId="{4344D642-4C97-44DD-8308-87496B9E8104}" type="pres">
      <dgm:prSet presAssocID="{D1912DBE-6829-41D5-AE5D-EA75283F68A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2522A88-2F29-43FD-AC33-9BF5B45CD206}" type="pres">
      <dgm:prSet presAssocID="{A328D70F-B47B-40B1-922F-5D83FE54BFC4}" presName="spacer" presStyleCnt="0"/>
      <dgm:spPr/>
    </dgm:pt>
    <dgm:pt modelId="{34232C3C-F397-4AEF-B925-4C4C1289EDDA}" type="pres">
      <dgm:prSet presAssocID="{E575F80B-7157-4FF4-BE1B-E9945391118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137E51D-F5F5-4DF9-A86B-6E2EF14FEAEF}" type="presOf" srcId="{43785C1F-4938-49D6-99E3-6E475AA0589C}" destId="{556AF9BC-5B81-4F82-BB3A-6C65B395BEC3}" srcOrd="0" destOrd="0" presId="urn:microsoft.com/office/officeart/2005/8/layout/vList2"/>
    <dgm:cxn modelId="{90F8D924-B504-4AD3-A630-5B0B0C69D2AC}" type="presOf" srcId="{979E4E68-FBE0-40FB-8D64-2BE0B5396FB2}" destId="{7A373BBF-C977-4A09-922C-05C6E424D54E}" srcOrd="0" destOrd="0" presId="urn:microsoft.com/office/officeart/2005/8/layout/vList2"/>
    <dgm:cxn modelId="{477A1F5E-82F5-411E-8656-5CB77F0CE8B0}" type="presOf" srcId="{E575F80B-7157-4FF4-BE1B-E9945391118C}" destId="{34232C3C-F397-4AEF-B925-4C4C1289EDDA}" srcOrd="0" destOrd="0" presId="urn:microsoft.com/office/officeart/2005/8/layout/vList2"/>
    <dgm:cxn modelId="{8AB07E5F-5AE4-498F-B5A5-7442463811DB}" type="presOf" srcId="{1412DF5A-D476-48F9-9EFD-05C4FDCEC577}" destId="{CF5710BD-B375-4E8D-9235-A4E60CB6E49C}" srcOrd="0" destOrd="0" presId="urn:microsoft.com/office/officeart/2005/8/layout/vList2"/>
    <dgm:cxn modelId="{6E9AD361-84A9-43BE-97AE-C3246E32795B}" type="presOf" srcId="{D1912DBE-6829-41D5-AE5D-EA75283F68AE}" destId="{4344D642-4C97-44DD-8308-87496B9E8104}" srcOrd="0" destOrd="0" presId="urn:microsoft.com/office/officeart/2005/8/layout/vList2"/>
    <dgm:cxn modelId="{4E704464-163F-4B3A-9FFF-9BF8D38C35DF}" srcId="{1412DF5A-D476-48F9-9EFD-05C4FDCEC577}" destId="{E575F80B-7157-4FF4-BE1B-E9945391118C}" srcOrd="5" destOrd="0" parTransId="{A21913C4-A581-4D49-8B46-C6F3F4AD1BDE}" sibTransId="{D3031433-3BFC-4455-ABDF-5EC3D1643C83}"/>
    <dgm:cxn modelId="{3435F366-199F-4FCA-BBA5-2255F184A06D}" srcId="{1412DF5A-D476-48F9-9EFD-05C4FDCEC577}" destId="{0E9F82C8-CB84-46A2-BE8A-E0FF381EE36E}" srcOrd="3" destOrd="0" parTransId="{A79F6DC9-699D-438C-AD4A-0C885664C8CA}" sibTransId="{6D1CE0B0-3866-4F93-980F-69DD1729EEB9}"/>
    <dgm:cxn modelId="{5C1CE64B-7C2A-4C20-9D23-F8832CD49854}" type="presOf" srcId="{1601CC6F-6F45-4CC6-B322-2AA17631C1F7}" destId="{1A23A36F-90CF-4112-A290-433808574550}" srcOrd="0" destOrd="0" presId="urn:microsoft.com/office/officeart/2005/8/layout/vList2"/>
    <dgm:cxn modelId="{4B24056D-8038-43A0-88B4-CDD50A6B0ABE}" srcId="{1412DF5A-D476-48F9-9EFD-05C4FDCEC577}" destId="{1601CC6F-6F45-4CC6-B322-2AA17631C1F7}" srcOrd="2" destOrd="0" parTransId="{376027B7-3943-4135-8EF8-D94CFEF38CF2}" sibTransId="{B4A9A8AA-1433-41F0-9703-3037778AD675}"/>
    <dgm:cxn modelId="{52F61078-D8AE-4CA9-B356-4E3A8075F0BB}" srcId="{1412DF5A-D476-48F9-9EFD-05C4FDCEC577}" destId="{979E4E68-FBE0-40FB-8D64-2BE0B5396FB2}" srcOrd="0" destOrd="0" parTransId="{2F9B0AA5-D754-4F8E-9D6B-EDFFF888CA50}" sibTransId="{4D70E2EA-4CFD-4F25-B6FA-7E98F10F9149}"/>
    <dgm:cxn modelId="{D826F55A-9786-48B6-83E2-C63F56D8CDF9}" type="presOf" srcId="{0E9F82C8-CB84-46A2-BE8A-E0FF381EE36E}" destId="{D714BED2-E376-426F-88E2-9B8530FE6E58}" srcOrd="0" destOrd="0" presId="urn:microsoft.com/office/officeart/2005/8/layout/vList2"/>
    <dgm:cxn modelId="{A7EBDD90-5310-40A9-8885-BB8B8FE5E9CF}" srcId="{1412DF5A-D476-48F9-9EFD-05C4FDCEC577}" destId="{43785C1F-4938-49D6-99E3-6E475AA0589C}" srcOrd="1" destOrd="0" parTransId="{FA1A3A40-1B09-4FC6-94A2-66894ED30E03}" sibTransId="{1332C90C-9973-4E24-9804-0A2C10A3CCB8}"/>
    <dgm:cxn modelId="{DAE9C5DE-921A-40FE-AB2B-0CF283661CC2}" srcId="{1412DF5A-D476-48F9-9EFD-05C4FDCEC577}" destId="{D1912DBE-6829-41D5-AE5D-EA75283F68AE}" srcOrd="4" destOrd="0" parTransId="{F35552D3-D053-4C38-B6E0-4F8133161646}" sibTransId="{A328D70F-B47B-40B1-922F-5D83FE54BFC4}"/>
    <dgm:cxn modelId="{2B826464-1EA9-4425-990F-5CB82D2280B3}" type="presParOf" srcId="{CF5710BD-B375-4E8D-9235-A4E60CB6E49C}" destId="{7A373BBF-C977-4A09-922C-05C6E424D54E}" srcOrd="0" destOrd="0" presId="urn:microsoft.com/office/officeart/2005/8/layout/vList2"/>
    <dgm:cxn modelId="{1FD8365B-7317-4A2B-9B85-8D555AC30B26}" type="presParOf" srcId="{CF5710BD-B375-4E8D-9235-A4E60CB6E49C}" destId="{84BA5F00-02A1-4136-BAD1-F858AF2C79C3}" srcOrd="1" destOrd="0" presId="urn:microsoft.com/office/officeart/2005/8/layout/vList2"/>
    <dgm:cxn modelId="{5FE33EEA-1220-42B9-BFA1-AEB5E2C79106}" type="presParOf" srcId="{CF5710BD-B375-4E8D-9235-A4E60CB6E49C}" destId="{556AF9BC-5B81-4F82-BB3A-6C65B395BEC3}" srcOrd="2" destOrd="0" presId="urn:microsoft.com/office/officeart/2005/8/layout/vList2"/>
    <dgm:cxn modelId="{D95FAA6D-8893-421A-996B-16D8B8EC39E5}" type="presParOf" srcId="{CF5710BD-B375-4E8D-9235-A4E60CB6E49C}" destId="{16852BF5-458C-4D7B-870A-08CD69F35702}" srcOrd="3" destOrd="0" presId="urn:microsoft.com/office/officeart/2005/8/layout/vList2"/>
    <dgm:cxn modelId="{16AFBD72-ECEF-42D6-AB78-D69BDCFFD9E4}" type="presParOf" srcId="{CF5710BD-B375-4E8D-9235-A4E60CB6E49C}" destId="{1A23A36F-90CF-4112-A290-433808574550}" srcOrd="4" destOrd="0" presId="urn:microsoft.com/office/officeart/2005/8/layout/vList2"/>
    <dgm:cxn modelId="{C15D6CEE-8B96-49E1-8996-3E9C4132F0D4}" type="presParOf" srcId="{CF5710BD-B375-4E8D-9235-A4E60CB6E49C}" destId="{976F4FE6-373C-422C-8338-CCC8F4EE96B4}" srcOrd="5" destOrd="0" presId="urn:microsoft.com/office/officeart/2005/8/layout/vList2"/>
    <dgm:cxn modelId="{F85E88F4-2D29-477E-B3EA-DCDAA5594E28}" type="presParOf" srcId="{CF5710BD-B375-4E8D-9235-A4E60CB6E49C}" destId="{D714BED2-E376-426F-88E2-9B8530FE6E58}" srcOrd="6" destOrd="0" presId="urn:microsoft.com/office/officeart/2005/8/layout/vList2"/>
    <dgm:cxn modelId="{8524243D-E64B-48E5-B886-E7E3DF01ECB3}" type="presParOf" srcId="{CF5710BD-B375-4E8D-9235-A4E60CB6E49C}" destId="{1569F8E5-3D66-469F-BD11-98C821E3B18C}" srcOrd="7" destOrd="0" presId="urn:microsoft.com/office/officeart/2005/8/layout/vList2"/>
    <dgm:cxn modelId="{5CA73477-6126-4A36-B3D5-08BAFD8F3A65}" type="presParOf" srcId="{CF5710BD-B375-4E8D-9235-A4E60CB6E49C}" destId="{4344D642-4C97-44DD-8308-87496B9E8104}" srcOrd="8" destOrd="0" presId="urn:microsoft.com/office/officeart/2005/8/layout/vList2"/>
    <dgm:cxn modelId="{7034644B-9350-4986-8DC9-E3FD1C1E3123}" type="presParOf" srcId="{CF5710BD-B375-4E8D-9235-A4E60CB6E49C}" destId="{D2522A88-2F29-43FD-AC33-9BF5B45CD206}" srcOrd="9" destOrd="0" presId="urn:microsoft.com/office/officeart/2005/8/layout/vList2"/>
    <dgm:cxn modelId="{9554E66A-D930-4623-AF89-CF5AFE6ECB12}" type="presParOf" srcId="{CF5710BD-B375-4E8D-9235-A4E60CB6E49C}" destId="{34232C3C-F397-4AEF-B925-4C4C1289EDD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F05AB-5E04-4581-9817-1334E0427EC3}" type="doc">
      <dgm:prSet loTypeId="urn:microsoft.com/office/officeart/2005/8/layout/vProcess5" loCatId="process" qsTypeId="urn:microsoft.com/office/officeart/2005/8/quickstyle/simple1#361" qsCatId="simple" csTypeId="urn:microsoft.com/office/officeart/2005/8/colors/colorful2#51" csCatId="colorful"/>
      <dgm:spPr/>
      <dgm:t>
        <a:bodyPr/>
        <a:lstStyle/>
        <a:p>
          <a:endParaRPr lang="en-US"/>
        </a:p>
      </dgm:t>
    </dgm:pt>
    <dgm:pt modelId="{DB275760-148B-4748-B093-1DCF76B3F29A}">
      <dgm:prSet/>
      <dgm:spPr/>
      <dgm:t>
        <a:bodyPr/>
        <a:lstStyle/>
        <a:p>
          <a:r>
            <a:rPr lang="en-US"/>
            <a:t>Our biggest barrier was…</a:t>
          </a:r>
        </a:p>
      </dgm:t>
    </dgm:pt>
    <dgm:pt modelId="{C8184A98-FFC6-46C2-B576-9926D33BE042}" type="parTrans" cxnId="{D3A7A09C-4DE8-4017-B938-7FC420F5E0BC}">
      <dgm:prSet/>
      <dgm:spPr/>
      <dgm:t>
        <a:bodyPr/>
        <a:lstStyle/>
        <a:p>
          <a:endParaRPr lang="en-US"/>
        </a:p>
      </dgm:t>
    </dgm:pt>
    <dgm:pt modelId="{94AF550A-BFA2-4F48-83BA-EE12E720A231}" type="sibTrans" cxnId="{D3A7A09C-4DE8-4017-B938-7FC420F5E0BC}">
      <dgm:prSet/>
      <dgm:spPr/>
      <dgm:t>
        <a:bodyPr/>
        <a:lstStyle/>
        <a:p>
          <a:endParaRPr lang="en-US"/>
        </a:p>
      </dgm:t>
    </dgm:pt>
    <dgm:pt modelId="{9C781228-D620-47B5-BD00-F09ADC1B99C6}">
      <dgm:prSet/>
      <dgm:spPr/>
      <dgm:t>
        <a:bodyPr/>
        <a:lstStyle/>
        <a:p>
          <a:r>
            <a:rPr lang="en-US"/>
            <a:t>Our best low-cost solution was…</a:t>
          </a:r>
        </a:p>
      </dgm:t>
    </dgm:pt>
    <dgm:pt modelId="{4A27182B-449D-4100-BFB6-F2375120B043}" type="parTrans" cxnId="{7C2F6557-C0FB-4139-AE91-64360CE8D423}">
      <dgm:prSet/>
      <dgm:spPr/>
      <dgm:t>
        <a:bodyPr/>
        <a:lstStyle/>
        <a:p>
          <a:endParaRPr lang="en-US"/>
        </a:p>
      </dgm:t>
    </dgm:pt>
    <dgm:pt modelId="{CFBAA17B-3CCA-4B07-8744-038CF9C30494}" type="sibTrans" cxnId="{7C2F6557-C0FB-4139-AE91-64360CE8D423}">
      <dgm:prSet/>
      <dgm:spPr/>
      <dgm:t>
        <a:bodyPr/>
        <a:lstStyle/>
        <a:p>
          <a:endParaRPr lang="en-US"/>
        </a:p>
      </dgm:t>
    </dgm:pt>
    <dgm:pt modelId="{939625CE-A706-4314-A79F-59A416CA0FB4}">
      <dgm:prSet/>
      <dgm:spPr/>
      <dgm:t>
        <a:bodyPr/>
        <a:lstStyle/>
        <a:p>
          <a:r>
            <a:rPr lang="en-US"/>
            <a:t>Our most creative idea was….</a:t>
          </a:r>
        </a:p>
      </dgm:t>
    </dgm:pt>
    <dgm:pt modelId="{A2815CD2-14C9-48B2-ACA2-B3836F5DA4A4}" type="parTrans" cxnId="{FA4E21E8-9D0C-4E31-89A1-E016FCDCAC96}">
      <dgm:prSet/>
      <dgm:spPr/>
      <dgm:t>
        <a:bodyPr/>
        <a:lstStyle/>
        <a:p>
          <a:endParaRPr lang="en-US"/>
        </a:p>
      </dgm:t>
    </dgm:pt>
    <dgm:pt modelId="{2EB7566F-9C12-437F-9EAD-79C22AA9A290}" type="sibTrans" cxnId="{FA4E21E8-9D0C-4E31-89A1-E016FCDCAC96}">
      <dgm:prSet/>
      <dgm:spPr/>
      <dgm:t>
        <a:bodyPr/>
        <a:lstStyle/>
        <a:p>
          <a:endParaRPr lang="en-US"/>
        </a:p>
      </dgm:t>
    </dgm:pt>
    <dgm:pt modelId="{15C282B8-6FD7-4AF0-84EC-B84DA7A64AE3}">
      <dgm:prSet/>
      <dgm:spPr/>
      <dgm:t>
        <a:bodyPr/>
        <a:lstStyle/>
        <a:p>
          <a:r>
            <a:rPr lang="en-US"/>
            <a:t>Tell us your shoestring list and how much you spent</a:t>
          </a:r>
        </a:p>
      </dgm:t>
    </dgm:pt>
    <dgm:pt modelId="{6766FD3C-15E4-4FC6-BD54-20B1ADE2900D}" type="parTrans" cxnId="{855618B3-CF3E-4CB0-B9DD-9D480DE0A003}">
      <dgm:prSet/>
      <dgm:spPr/>
      <dgm:t>
        <a:bodyPr/>
        <a:lstStyle/>
        <a:p>
          <a:endParaRPr lang="en-US"/>
        </a:p>
      </dgm:t>
    </dgm:pt>
    <dgm:pt modelId="{DFED1B86-6369-4849-8C03-47A98C3283B9}" type="sibTrans" cxnId="{855618B3-CF3E-4CB0-B9DD-9D480DE0A003}">
      <dgm:prSet/>
      <dgm:spPr/>
      <dgm:t>
        <a:bodyPr/>
        <a:lstStyle/>
        <a:p>
          <a:endParaRPr lang="en-US"/>
        </a:p>
      </dgm:t>
    </dgm:pt>
    <dgm:pt modelId="{21AD0800-AB02-4EE6-9DB4-9DE4B21055EB}" type="pres">
      <dgm:prSet presAssocID="{231F05AB-5E04-4581-9817-1334E0427EC3}" presName="outerComposite" presStyleCnt="0">
        <dgm:presLayoutVars>
          <dgm:chMax val="5"/>
          <dgm:dir/>
          <dgm:resizeHandles val="exact"/>
        </dgm:presLayoutVars>
      </dgm:prSet>
      <dgm:spPr/>
    </dgm:pt>
    <dgm:pt modelId="{24A2DDCF-E53F-4AB1-ADFF-A129A3100124}" type="pres">
      <dgm:prSet presAssocID="{231F05AB-5E04-4581-9817-1334E0427EC3}" presName="dummyMaxCanvas" presStyleCnt="0">
        <dgm:presLayoutVars/>
      </dgm:prSet>
      <dgm:spPr/>
    </dgm:pt>
    <dgm:pt modelId="{839412BC-051B-4B00-9D5F-8308A1EA1F17}" type="pres">
      <dgm:prSet presAssocID="{231F05AB-5E04-4581-9817-1334E0427EC3}" presName="FourNodes_1" presStyleLbl="node1" presStyleIdx="0" presStyleCnt="4">
        <dgm:presLayoutVars>
          <dgm:bulletEnabled val="1"/>
        </dgm:presLayoutVars>
      </dgm:prSet>
      <dgm:spPr/>
    </dgm:pt>
    <dgm:pt modelId="{A359A910-804C-4AE6-8452-750EB4AAB055}" type="pres">
      <dgm:prSet presAssocID="{231F05AB-5E04-4581-9817-1334E0427EC3}" presName="FourNodes_2" presStyleLbl="node1" presStyleIdx="1" presStyleCnt="4">
        <dgm:presLayoutVars>
          <dgm:bulletEnabled val="1"/>
        </dgm:presLayoutVars>
      </dgm:prSet>
      <dgm:spPr/>
    </dgm:pt>
    <dgm:pt modelId="{10BE891D-D042-44D2-B7BA-88F3A532EDF0}" type="pres">
      <dgm:prSet presAssocID="{231F05AB-5E04-4581-9817-1334E0427EC3}" presName="FourNodes_3" presStyleLbl="node1" presStyleIdx="2" presStyleCnt="4">
        <dgm:presLayoutVars>
          <dgm:bulletEnabled val="1"/>
        </dgm:presLayoutVars>
      </dgm:prSet>
      <dgm:spPr/>
    </dgm:pt>
    <dgm:pt modelId="{AEA36574-BB86-4890-B309-BCFF5D473BD1}" type="pres">
      <dgm:prSet presAssocID="{231F05AB-5E04-4581-9817-1334E0427EC3}" presName="FourNodes_4" presStyleLbl="node1" presStyleIdx="3" presStyleCnt="4">
        <dgm:presLayoutVars>
          <dgm:bulletEnabled val="1"/>
        </dgm:presLayoutVars>
      </dgm:prSet>
      <dgm:spPr/>
    </dgm:pt>
    <dgm:pt modelId="{E6D83036-DE83-458F-B4AE-6CD6459A7E4F}" type="pres">
      <dgm:prSet presAssocID="{231F05AB-5E04-4581-9817-1334E0427EC3}" presName="FourConn_1-2" presStyleLbl="fgAccFollowNode1" presStyleIdx="0" presStyleCnt="3">
        <dgm:presLayoutVars>
          <dgm:bulletEnabled val="1"/>
        </dgm:presLayoutVars>
      </dgm:prSet>
      <dgm:spPr/>
    </dgm:pt>
    <dgm:pt modelId="{C84A13AB-0784-4947-AFA5-2AE592F5D58E}" type="pres">
      <dgm:prSet presAssocID="{231F05AB-5E04-4581-9817-1334E0427EC3}" presName="FourConn_2-3" presStyleLbl="fgAccFollowNode1" presStyleIdx="1" presStyleCnt="3">
        <dgm:presLayoutVars>
          <dgm:bulletEnabled val="1"/>
        </dgm:presLayoutVars>
      </dgm:prSet>
      <dgm:spPr/>
    </dgm:pt>
    <dgm:pt modelId="{9412F259-6858-4BAF-BF41-B99FCC8512BB}" type="pres">
      <dgm:prSet presAssocID="{231F05AB-5E04-4581-9817-1334E0427EC3}" presName="FourConn_3-4" presStyleLbl="fgAccFollowNode1" presStyleIdx="2" presStyleCnt="3">
        <dgm:presLayoutVars>
          <dgm:bulletEnabled val="1"/>
        </dgm:presLayoutVars>
      </dgm:prSet>
      <dgm:spPr/>
    </dgm:pt>
    <dgm:pt modelId="{4B48FDDB-BA42-4807-8D38-A1CFAB1D3504}" type="pres">
      <dgm:prSet presAssocID="{231F05AB-5E04-4581-9817-1334E0427EC3}" presName="FourNodes_1_text" presStyleLbl="node1" presStyleIdx="3" presStyleCnt="4">
        <dgm:presLayoutVars>
          <dgm:bulletEnabled val="1"/>
        </dgm:presLayoutVars>
      </dgm:prSet>
      <dgm:spPr/>
    </dgm:pt>
    <dgm:pt modelId="{9744D0BF-58E2-4F33-B1C3-5034C39B1112}" type="pres">
      <dgm:prSet presAssocID="{231F05AB-5E04-4581-9817-1334E0427EC3}" presName="FourNodes_2_text" presStyleLbl="node1" presStyleIdx="3" presStyleCnt="4">
        <dgm:presLayoutVars>
          <dgm:bulletEnabled val="1"/>
        </dgm:presLayoutVars>
      </dgm:prSet>
      <dgm:spPr/>
    </dgm:pt>
    <dgm:pt modelId="{62DEA0F1-315A-43E9-860C-549E87F1A86C}" type="pres">
      <dgm:prSet presAssocID="{231F05AB-5E04-4581-9817-1334E0427EC3}" presName="FourNodes_3_text" presStyleLbl="node1" presStyleIdx="3" presStyleCnt="4">
        <dgm:presLayoutVars>
          <dgm:bulletEnabled val="1"/>
        </dgm:presLayoutVars>
      </dgm:prSet>
      <dgm:spPr/>
    </dgm:pt>
    <dgm:pt modelId="{AAA451C6-3CEB-41C2-A23A-DCDCD91CF31D}" type="pres">
      <dgm:prSet presAssocID="{231F05AB-5E04-4581-9817-1334E0427EC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A881A07-E6B3-421F-9EBD-29A6BFDE9905}" type="presOf" srcId="{9C781228-D620-47B5-BD00-F09ADC1B99C6}" destId="{A359A910-804C-4AE6-8452-750EB4AAB055}" srcOrd="0" destOrd="0" presId="urn:microsoft.com/office/officeart/2005/8/layout/vProcess5"/>
    <dgm:cxn modelId="{81412022-DCFC-485B-8D86-6EDD6772A56D}" type="presOf" srcId="{939625CE-A706-4314-A79F-59A416CA0FB4}" destId="{10BE891D-D042-44D2-B7BA-88F3A532EDF0}" srcOrd="0" destOrd="0" presId="urn:microsoft.com/office/officeart/2005/8/layout/vProcess5"/>
    <dgm:cxn modelId="{32633B3C-F6F5-41F5-B610-01DC3A192F61}" type="presOf" srcId="{939625CE-A706-4314-A79F-59A416CA0FB4}" destId="{62DEA0F1-315A-43E9-860C-549E87F1A86C}" srcOrd="1" destOrd="0" presId="urn:microsoft.com/office/officeart/2005/8/layout/vProcess5"/>
    <dgm:cxn modelId="{B60BB368-090E-4E5F-AE80-49D8C9CCEA50}" type="presOf" srcId="{CFBAA17B-3CCA-4B07-8744-038CF9C30494}" destId="{C84A13AB-0784-4947-AFA5-2AE592F5D58E}" srcOrd="0" destOrd="0" presId="urn:microsoft.com/office/officeart/2005/8/layout/vProcess5"/>
    <dgm:cxn modelId="{F317936C-6A2A-40E8-8D07-427C06FC902E}" type="presOf" srcId="{DB275760-148B-4748-B093-1DCF76B3F29A}" destId="{839412BC-051B-4B00-9D5F-8308A1EA1F17}" srcOrd="0" destOrd="0" presId="urn:microsoft.com/office/officeart/2005/8/layout/vProcess5"/>
    <dgm:cxn modelId="{7C2F6557-C0FB-4139-AE91-64360CE8D423}" srcId="{231F05AB-5E04-4581-9817-1334E0427EC3}" destId="{9C781228-D620-47B5-BD00-F09ADC1B99C6}" srcOrd="1" destOrd="0" parTransId="{4A27182B-449D-4100-BFB6-F2375120B043}" sibTransId="{CFBAA17B-3CCA-4B07-8744-038CF9C30494}"/>
    <dgm:cxn modelId="{BEBC4778-4DBA-4556-9AAF-B2517413F4B1}" type="presOf" srcId="{15C282B8-6FD7-4AF0-84EC-B84DA7A64AE3}" destId="{AAA451C6-3CEB-41C2-A23A-DCDCD91CF31D}" srcOrd="1" destOrd="0" presId="urn:microsoft.com/office/officeart/2005/8/layout/vProcess5"/>
    <dgm:cxn modelId="{3AF7007E-AA7D-44C0-9A29-6BE85E0A922B}" type="presOf" srcId="{2EB7566F-9C12-437F-9EAD-79C22AA9A290}" destId="{9412F259-6858-4BAF-BF41-B99FCC8512BB}" srcOrd="0" destOrd="0" presId="urn:microsoft.com/office/officeart/2005/8/layout/vProcess5"/>
    <dgm:cxn modelId="{B87E6281-4D20-4A31-A1A9-76B5D2BB5736}" type="presOf" srcId="{9C781228-D620-47B5-BD00-F09ADC1B99C6}" destId="{9744D0BF-58E2-4F33-B1C3-5034C39B1112}" srcOrd="1" destOrd="0" presId="urn:microsoft.com/office/officeart/2005/8/layout/vProcess5"/>
    <dgm:cxn modelId="{D3A7A09C-4DE8-4017-B938-7FC420F5E0BC}" srcId="{231F05AB-5E04-4581-9817-1334E0427EC3}" destId="{DB275760-148B-4748-B093-1DCF76B3F29A}" srcOrd="0" destOrd="0" parTransId="{C8184A98-FFC6-46C2-B576-9926D33BE042}" sibTransId="{94AF550A-BFA2-4F48-83BA-EE12E720A231}"/>
    <dgm:cxn modelId="{855618B3-CF3E-4CB0-B9DD-9D480DE0A003}" srcId="{231F05AB-5E04-4581-9817-1334E0427EC3}" destId="{15C282B8-6FD7-4AF0-84EC-B84DA7A64AE3}" srcOrd="3" destOrd="0" parTransId="{6766FD3C-15E4-4FC6-BD54-20B1ADE2900D}" sibTransId="{DFED1B86-6369-4849-8C03-47A98C3283B9}"/>
    <dgm:cxn modelId="{A2444DBA-FA6F-4D19-8134-2E262C3A08C2}" type="presOf" srcId="{DB275760-148B-4748-B093-1DCF76B3F29A}" destId="{4B48FDDB-BA42-4807-8D38-A1CFAB1D3504}" srcOrd="1" destOrd="0" presId="urn:microsoft.com/office/officeart/2005/8/layout/vProcess5"/>
    <dgm:cxn modelId="{95CE4DC9-9911-491C-ABD4-F6F0093FA40A}" type="presOf" srcId="{15C282B8-6FD7-4AF0-84EC-B84DA7A64AE3}" destId="{AEA36574-BB86-4890-B309-BCFF5D473BD1}" srcOrd="0" destOrd="0" presId="urn:microsoft.com/office/officeart/2005/8/layout/vProcess5"/>
    <dgm:cxn modelId="{20D803DF-D060-4738-B5A4-4AE9D555FAD6}" type="presOf" srcId="{94AF550A-BFA2-4F48-83BA-EE12E720A231}" destId="{E6D83036-DE83-458F-B4AE-6CD6459A7E4F}" srcOrd="0" destOrd="0" presId="urn:microsoft.com/office/officeart/2005/8/layout/vProcess5"/>
    <dgm:cxn modelId="{FA4E21E8-9D0C-4E31-89A1-E016FCDCAC96}" srcId="{231F05AB-5E04-4581-9817-1334E0427EC3}" destId="{939625CE-A706-4314-A79F-59A416CA0FB4}" srcOrd="2" destOrd="0" parTransId="{A2815CD2-14C9-48B2-ACA2-B3836F5DA4A4}" sibTransId="{2EB7566F-9C12-437F-9EAD-79C22AA9A290}"/>
    <dgm:cxn modelId="{0315F9F6-7FE8-42B4-A7D0-F98A31171BFD}" type="presOf" srcId="{231F05AB-5E04-4581-9817-1334E0427EC3}" destId="{21AD0800-AB02-4EE6-9DB4-9DE4B21055EB}" srcOrd="0" destOrd="0" presId="urn:microsoft.com/office/officeart/2005/8/layout/vProcess5"/>
    <dgm:cxn modelId="{F00658EC-AE9F-4C69-94D4-5CCF625119AC}" type="presParOf" srcId="{21AD0800-AB02-4EE6-9DB4-9DE4B21055EB}" destId="{24A2DDCF-E53F-4AB1-ADFF-A129A3100124}" srcOrd="0" destOrd="0" presId="urn:microsoft.com/office/officeart/2005/8/layout/vProcess5"/>
    <dgm:cxn modelId="{2E089F76-428F-44A1-B713-2AFA1A926A5C}" type="presParOf" srcId="{21AD0800-AB02-4EE6-9DB4-9DE4B21055EB}" destId="{839412BC-051B-4B00-9D5F-8308A1EA1F17}" srcOrd="1" destOrd="0" presId="urn:microsoft.com/office/officeart/2005/8/layout/vProcess5"/>
    <dgm:cxn modelId="{72A52B01-166D-41E3-A56E-266C6F29649D}" type="presParOf" srcId="{21AD0800-AB02-4EE6-9DB4-9DE4B21055EB}" destId="{A359A910-804C-4AE6-8452-750EB4AAB055}" srcOrd="2" destOrd="0" presId="urn:microsoft.com/office/officeart/2005/8/layout/vProcess5"/>
    <dgm:cxn modelId="{373ED15B-AD75-4227-AE23-908249A669CA}" type="presParOf" srcId="{21AD0800-AB02-4EE6-9DB4-9DE4B21055EB}" destId="{10BE891D-D042-44D2-B7BA-88F3A532EDF0}" srcOrd="3" destOrd="0" presId="urn:microsoft.com/office/officeart/2005/8/layout/vProcess5"/>
    <dgm:cxn modelId="{45C60DD9-96D7-4E98-AA68-469772A0D182}" type="presParOf" srcId="{21AD0800-AB02-4EE6-9DB4-9DE4B21055EB}" destId="{AEA36574-BB86-4890-B309-BCFF5D473BD1}" srcOrd="4" destOrd="0" presId="urn:microsoft.com/office/officeart/2005/8/layout/vProcess5"/>
    <dgm:cxn modelId="{0C0A0FA7-01A7-47C1-B993-7552FCD09EDF}" type="presParOf" srcId="{21AD0800-AB02-4EE6-9DB4-9DE4B21055EB}" destId="{E6D83036-DE83-458F-B4AE-6CD6459A7E4F}" srcOrd="5" destOrd="0" presId="urn:microsoft.com/office/officeart/2005/8/layout/vProcess5"/>
    <dgm:cxn modelId="{88FA85CC-5749-4348-BFF0-8638DB6204BA}" type="presParOf" srcId="{21AD0800-AB02-4EE6-9DB4-9DE4B21055EB}" destId="{C84A13AB-0784-4947-AFA5-2AE592F5D58E}" srcOrd="6" destOrd="0" presId="urn:microsoft.com/office/officeart/2005/8/layout/vProcess5"/>
    <dgm:cxn modelId="{BA67AE33-2D5E-49F6-86F8-6E70C24A19DB}" type="presParOf" srcId="{21AD0800-AB02-4EE6-9DB4-9DE4B21055EB}" destId="{9412F259-6858-4BAF-BF41-B99FCC8512BB}" srcOrd="7" destOrd="0" presId="urn:microsoft.com/office/officeart/2005/8/layout/vProcess5"/>
    <dgm:cxn modelId="{7A13A0B1-403F-4DED-9B92-4861C4F3BC78}" type="presParOf" srcId="{21AD0800-AB02-4EE6-9DB4-9DE4B21055EB}" destId="{4B48FDDB-BA42-4807-8D38-A1CFAB1D3504}" srcOrd="8" destOrd="0" presId="urn:microsoft.com/office/officeart/2005/8/layout/vProcess5"/>
    <dgm:cxn modelId="{17EA231A-8487-430E-8F32-8A4508C8F0FF}" type="presParOf" srcId="{21AD0800-AB02-4EE6-9DB4-9DE4B21055EB}" destId="{9744D0BF-58E2-4F33-B1C3-5034C39B1112}" srcOrd="9" destOrd="0" presId="urn:microsoft.com/office/officeart/2005/8/layout/vProcess5"/>
    <dgm:cxn modelId="{4A3E8CF0-19E8-4D65-A5A4-7BEC94435B4A}" type="presParOf" srcId="{21AD0800-AB02-4EE6-9DB4-9DE4B21055EB}" destId="{62DEA0F1-315A-43E9-860C-549E87F1A86C}" srcOrd="10" destOrd="0" presId="urn:microsoft.com/office/officeart/2005/8/layout/vProcess5"/>
    <dgm:cxn modelId="{F296D848-E6B4-4F92-AED3-AA1C867311A6}" type="presParOf" srcId="{21AD0800-AB02-4EE6-9DB4-9DE4B21055EB}" destId="{AAA451C6-3CEB-41C2-A23A-DCDCD91CF31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73BBF-C977-4A09-922C-05C6E424D54E}">
      <dsp:nvSpPr>
        <dsp:cNvPr id="0" name=""/>
        <dsp:cNvSpPr/>
      </dsp:nvSpPr>
      <dsp:spPr>
        <a:xfrm>
          <a:off x="0" y="169011"/>
          <a:ext cx="7728267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You have only $450.00 Rand</a:t>
          </a:r>
        </a:p>
      </dsp:txBody>
      <dsp:txXfrm>
        <a:off x="35125" y="204136"/>
        <a:ext cx="7658017" cy="649299"/>
      </dsp:txXfrm>
    </dsp:sp>
    <dsp:sp modelId="{556AF9BC-5B81-4F82-BB3A-6C65B395BEC3}">
      <dsp:nvSpPr>
        <dsp:cNvPr id="0" name=""/>
        <dsp:cNvSpPr/>
      </dsp:nvSpPr>
      <dsp:spPr>
        <a:xfrm>
          <a:off x="0" y="974961"/>
          <a:ext cx="7728267" cy="719549"/>
        </a:xfrm>
        <a:prstGeom prst="roundRect">
          <a:avLst/>
        </a:prstGeom>
        <a:solidFill>
          <a:schemeClr val="accent2">
            <a:hueOff val="0"/>
            <a:satOff val="20000"/>
            <a:lumOff val="-431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Access only to resources in your area</a:t>
          </a:r>
        </a:p>
      </dsp:txBody>
      <dsp:txXfrm>
        <a:off x="35125" y="1010086"/>
        <a:ext cx="7658017" cy="649299"/>
      </dsp:txXfrm>
    </dsp:sp>
    <dsp:sp modelId="{1A23A36F-90CF-4112-A290-433808574550}">
      <dsp:nvSpPr>
        <dsp:cNvPr id="0" name=""/>
        <dsp:cNvSpPr/>
      </dsp:nvSpPr>
      <dsp:spPr>
        <a:xfrm>
          <a:off x="0" y="1780911"/>
          <a:ext cx="7728267" cy="719549"/>
        </a:xfrm>
        <a:prstGeom prst="roundRect">
          <a:avLst/>
        </a:prstGeom>
        <a:solidFill>
          <a:schemeClr val="accent2">
            <a:hueOff val="0"/>
            <a:satOff val="40000"/>
            <a:lumOff val="-862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No specialized low vision equipment allowed</a:t>
          </a:r>
        </a:p>
      </dsp:txBody>
      <dsp:txXfrm>
        <a:off x="35125" y="1816036"/>
        <a:ext cx="7658017" cy="649299"/>
      </dsp:txXfrm>
    </dsp:sp>
    <dsp:sp modelId="{D714BED2-E376-426F-88E2-9B8530FE6E58}">
      <dsp:nvSpPr>
        <dsp:cNvPr id="0" name=""/>
        <dsp:cNvSpPr/>
      </dsp:nvSpPr>
      <dsp:spPr>
        <a:xfrm>
          <a:off x="0" y="2586861"/>
          <a:ext cx="7728267" cy="719549"/>
        </a:xfrm>
        <a:prstGeom prst="roundRect">
          <a:avLst/>
        </a:prstGeom>
        <a:solidFill>
          <a:schemeClr val="accent2">
            <a:hueOff val="0"/>
            <a:satOff val="60000"/>
            <a:lumOff val="-12941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Think about all the intervention strategies </a:t>
          </a:r>
        </a:p>
      </dsp:txBody>
      <dsp:txXfrm>
        <a:off x="35125" y="2621986"/>
        <a:ext cx="7658017" cy="649299"/>
      </dsp:txXfrm>
    </dsp:sp>
    <dsp:sp modelId="{4344D642-4C97-44DD-8308-87496B9E8104}">
      <dsp:nvSpPr>
        <dsp:cNvPr id="0" name=""/>
        <dsp:cNvSpPr/>
      </dsp:nvSpPr>
      <dsp:spPr>
        <a:xfrm>
          <a:off x="0" y="3392812"/>
          <a:ext cx="7728267" cy="719549"/>
        </a:xfrm>
        <a:prstGeom prst="roundRect">
          <a:avLst/>
        </a:prstGeom>
        <a:solidFill>
          <a:schemeClr val="accent2">
            <a:hueOff val="0"/>
            <a:satOff val="80000"/>
            <a:lumOff val="-17255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Based on your case, outline what you would do</a:t>
          </a:r>
        </a:p>
      </dsp:txBody>
      <dsp:txXfrm>
        <a:off x="35125" y="3427937"/>
        <a:ext cx="7658017" cy="649299"/>
      </dsp:txXfrm>
    </dsp:sp>
    <dsp:sp modelId="{34232C3C-F397-4AEF-B925-4C4C1289EDDA}">
      <dsp:nvSpPr>
        <dsp:cNvPr id="0" name=""/>
        <dsp:cNvSpPr/>
      </dsp:nvSpPr>
      <dsp:spPr>
        <a:xfrm>
          <a:off x="0" y="4198762"/>
          <a:ext cx="7728267" cy="719549"/>
        </a:xfrm>
        <a:prstGeom prst="roundRect">
          <a:avLst/>
        </a:prstGeom>
        <a:solidFill>
          <a:schemeClr val="accent2">
            <a:hueOff val="0"/>
            <a:satOff val="100000"/>
            <a:lumOff val="-2156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Can use Smart Phone </a:t>
          </a:r>
          <a:endParaRPr lang="en-US" sz="3000" kern="1200" dirty="0"/>
        </a:p>
      </dsp:txBody>
      <dsp:txXfrm>
        <a:off x="35125" y="4233887"/>
        <a:ext cx="7658017" cy="649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412BC-051B-4B00-9D5F-8308A1EA1F17}">
      <dsp:nvSpPr>
        <dsp:cNvPr id="0" name=""/>
        <dsp:cNvSpPr/>
      </dsp:nvSpPr>
      <dsp:spPr>
        <a:xfrm>
          <a:off x="0" y="0"/>
          <a:ext cx="5834888" cy="11092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Our biggest barrier was…</a:t>
          </a:r>
        </a:p>
      </dsp:txBody>
      <dsp:txXfrm>
        <a:off x="32487" y="32487"/>
        <a:ext cx="4544245" cy="1044228"/>
      </dsp:txXfrm>
    </dsp:sp>
    <dsp:sp modelId="{A359A910-804C-4AE6-8452-750EB4AAB055}">
      <dsp:nvSpPr>
        <dsp:cNvPr id="0" name=""/>
        <dsp:cNvSpPr/>
      </dsp:nvSpPr>
      <dsp:spPr>
        <a:xfrm>
          <a:off x="488671" y="1310875"/>
          <a:ext cx="5834888" cy="11092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33333"/>
            <a:lumOff val="-71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Our best low-cost solution was…</a:t>
          </a:r>
        </a:p>
      </dsp:txBody>
      <dsp:txXfrm>
        <a:off x="521158" y="1343362"/>
        <a:ext cx="4560260" cy="1044228"/>
      </dsp:txXfrm>
    </dsp:sp>
    <dsp:sp modelId="{10BE891D-D042-44D2-B7BA-88F3A532EDF0}">
      <dsp:nvSpPr>
        <dsp:cNvPr id="0" name=""/>
        <dsp:cNvSpPr/>
      </dsp:nvSpPr>
      <dsp:spPr>
        <a:xfrm>
          <a:off x="970050" y="2621751"/>
          <a:ext cx="5834888" cy="11092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66667"/>
            <a:lumOff val="-1437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Our most creative idea was….</a:t>
          </a:r>
        </a:p>
      </dsp:txBody>
      <dsp:txXfrm>
        <a:off x="1002537" y="2654238"/>
        <a:ext cx="4567554" cy="1044228"/>
      </dsp:txXfrm>
    </dsp:sp>
    <dsp:sp modelId="{AEA36574-BB86-4890-B309-BCFF5D473BD1}">
      <dsp:nvSpPr>
        <dsp:cNvPr id="0" name=""/>
        <dsp:cNvSpPr/>
      </dsp:nvSpPr>
      <dsp:spPr>
        <a:xfrm>
          <a:off x="1458722" y="3932626"/>
          <a:ext cx="5834888" cy="11092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100000"/>
            <a:lumOff val="-2156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Tell us your shoestring list and how much you spent</a:t>
          </a:r>
        </a:p>
      </dsp:txBody>
      <dsp:txXfrm>
        <a:off x="1491209" y="3965113"/>
        <a:ext cx="4560260" cy="1044228"/>
      </dsp:txXfrm>
    </dsp:sp>
    <dsp:sp modelId="{E6D83036-DE83-458F-B4AE-6CD6459A7E4F}">
      <dsp:nvSpPr>
        <dsp:cNvPr id="0" name=""/>
        <dsp:cNvSpPr/>
      </dsp:nvSpPr>
      <dsp:spPr>
        <a:xfrm>
          <a:off x="5113906" y="849548"/>
          <a:ext cx="720981" cy="720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276127" y="849548"/>
        <a:ext cx="396539" cy="542538"/>
      </dsp:txXfrm>
    </dsp:sp>
    <dsp:sp modelId="{C84A13AB-0784-4947-AFA5-2AE592F5D58E}">
      <dsp:nvSpPr>
        <dsp:cNvPr id="0" name=""/>
        <dsp:cNvSpPr/>
      </dsp:nvSpPr>
      <dsp:spPr>
        <a:xfrm>
          <a:off x="5602578" y="2160423"/>
          <a:ext cx="720981" cy="720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9188"/>
            <a:lumOff val="-847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9188"/>
              <a:lumOff val="-8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5764799" y="2160423"/>
        <a:ext cx="396539" cy="542538"/>
      </dsp:txXfrm>
    </dsp:sp>
    <dsp:sp modelId="{9412F259-6858-4BAF-BF41-B99FCC8512BB}">
      <dsp:nvSpPr>
        <dsp:cNvPr id="0" name=""/>
        <dsp:cNvSpPr/>
      </dsp:nvSpPr>
      <dsp:spPr>
        <a:xfrm>
          <a:off x="6083956" y="3471299"/>
          <a:ext cx="720981" cy="7209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18376"/>
            <a:lumOff val="-1694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18376"/>
              <a:lumOff val="-1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246177" y="3471299"/>
        <a:ext cx="396539" cy="542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9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6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32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72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20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4738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861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158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20C69-CB4E-44F7-A408-67C55627795C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6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877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1522-8F1E-408E-ABA2-6F5B206582B8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9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A776-5AE6-4251-8560-C6066D0B46D6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5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423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508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4E88-89D9-49CC-9E37-1AF77A031198}" type="datetime1">
              <a:rPr lang="en-US" smtClean="0"/>
              <a:t>9/9/2026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6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9/9/2026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5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119" r:id="rId13"/>
    <p:sldLayoutId id="2147484114" r:id="rId14"/>
    <p:sldLayoutId id="2147484116" r:id="rId15"/>
    <p:sldLayoutId id="2147484117" r:id="rId16"/>
    <p:sldLayoutId id="2147484118" r:id="rId17"/>
    <p:sldLayoutId id="2147484120" r:id="rId18"/>
    <p:sldLayoutId id="2147484121" r:id="rId19"/>
    <p:sldLayoutId id="2147484124" r:id="rId20"/>
    <p:sldLayoutId id="2147484125" r:id="rId21"/>
    <p:sldLayoutId id="2147484126" r:id="rId22"/>
    <p:sldLayoutId id="2147484129" r:id="rId23"/>
    <p:sldLayoutId id="2147484132" r:id="rId24"/>
    <p:sldLayoutId id="2147484133" r:id="rId25"/>
    <p:sldLayoutId id="2147484135" r:id="rId26"/>
    <p:sldLayoutId id="2147484136" r:id="rId27"/>
    <p:sldLayoutId id="2147484138" r:id="rId28"/>
    <p:sldLayoutId id="2147484139" r:id="rId29"/>
    <p:sldLayoutId id="2147484140" r:id="rId30"/>
    <p:sldLayoutId id="2147484141" r:id="rId31"/>
    <p:sldLayoutId id="2147484142" r:id="rId32"/>
    <p:sldLayoutId id="2147484143" r:id="rId33"/>
    <p:sldLayoutId id="2147484144" r:id="rId34"/>
    <p:sldLayoutId id="2147484145" r:id="rId35"/>
    <p:sldLayoutId id="2147484146" r:id="rId36"/>
    <p:sldLayoutId id="2147484147" r:id="rId37"/>
    <p:sldLayoutId id="2147484148" r:id="rId38"/>
    <p:sldLayoutId id="2147484149" r:id="rId39"/>
    <p:sldLayoutId id="2147484150" r:id="rId40"/>
    <p:sldLayoutId id="2147484152" r:id="rId41"/>
    <p:sldLayoutId id="2147484158" r:id="rId42"/>
    <p:sldLayoutId id="2147484159" r:id="rId43"/>
    <p:sldLayoutId id="2147484160" r:id="rId44"/>
    <p:sldLayoutId id="2147484162" r:id="rId45"/>
    <p:sldLayoutId id="2147484163" r:id="rId46"/>
    <p:sldLayoutId id="2147484165" r:id="rId47"/>
    <p:sldLayoutId id="2147484166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FF4B6-3F85-6E67-ED81-212443682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0DCEEEA-6FE7-4541-9EB2-EF754066E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A72D00-0CA4-4A88-86CE-B1FB393C5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17C8F6-D357-4254-BBAC-96B01EEBE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0CBC46-76F5-CB3F-9BF0-DE7BBD3C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960" y="4049486"/>
            <a:ext cx="6487960" cy="18832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dirty="0"/>
              <a:t>Low Vision Rehabilitation on </a:t>
            </a:r>
            <a:br>
              <a:rPr lang="en-US" sz="4400" dirty="0"/>
            </a:br>
            <a:r>
              <a:rPr lang="en-US" sz="4400" dirty="0"/>
              <a:t>a Shoestring Budget: High Impact Strategies when Resources are Limited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D9355-82A8-F08A-0315-8B626B72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91" y="1446160"/>
            <a:ext cx="4789994" cy="11016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A3C21D-73D6-40ED-6898-30B346F5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316" y="1290673"/>
            <a:ext cx="4789992" cy="1412673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5CA5C5AD-7278-E875-15B7-835123AC2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8316" y="4049485"/>
            <a:ext cx="5320284" cy="1883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Beth Barstow PhD, OTR/L, SCLV, OTCAVR, FAOTA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Program Director and Professor 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Occupational Therapy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The University of Alabama</a:t>
            </a:r>
          </a:p>
        </p:txBody>
      </p:sp>
    </p:spTree>
    <p:extLst>
      <p:ext uri="{BB962C8B-B14F-4D97-AF65-F5344CB8AC3E}">
        <p14:creationId xmlns:p14="http://schemas.microsoft.com/office/powerpoint/2010/main" val="281245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6A55C8-89F1-439D-863D-E208C0AC8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tying shoes">
            <a:extLst>
              <a:ext uri="{FF2B5EF4-FFF2-40B4-BE49-F238E27FC236}">
                <a16:creationId xmlns:a16="http://schemas.microsoft.com/office/drawing/2014/main" id="{67CB2072-1981-8A25-117E-A1A33908B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6" r="9092" b="14744"/>
          <a:stretch>
            <a:fillRect/>
          </a:stretch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A1FD7E-EAEC-40B9-B75B-432F9DA7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FD160D-BFDB-E586-83F3-EFF1A9C9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>
            <a:normAutofit/>
          </a:bodyPr>
          <a:lstStyle/>
          <a:p>
            <a:r>
              <a:rPr lang="en-US" b="1" dirty="0"/>
              <a:t>Session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905E-99B3-6083-413E-D96C5C07F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8" y="2510395"/>
            <a:ext cx="6451109" cy="3274586"/>
          </a:xfrm>
        </p:spPr>
        <p:txBody>
          <a:bodyPr anchor="t"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Identify low-cost interventions that improve occupational performance and interdisciplinary practice.</a:t>
            </a:r>
          </a:p>
          <a:p>
            <a:r>
              <a:rPr lang="en-US" b="1">
                <a:solidFill>
                  <a:srgbClr val="FFFFFF"/>
                </a:solidFill>
              </a:rPr>
              <a:t>Collaboratively solve participation problems for those with vision loss using limited resources.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8629E-396B-4C99-B284-F30AABDF2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6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omino effect white cutouts and one blue cutout">
            <a:extLst>
              <a:ext uri="{FF2B5EF4-FFF2-40B4-BE49-F238E27FC236}">
                <a16:creationId xmlns:a16="http://schemas.microsoft.com/office/drawing/2014/main" id="{B768441B-824A-E0B2-255C-FB6B231EF6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5709" r="-1" b="-1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92FEB-F10E-4A77-3751-62FFBD8E8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spc="-100" dirty="0"/>
              <a:t>Common Barriers to Participation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1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D931F-E27A-86EC-B176-AC914B9D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Lighting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871F6-753B-6D66-D260-B58E1B9F9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Strong evidence that lighting is one of the most important environment modifications for people with vision loss</a:t>
            </a:r>
          </a:p>
          <a:p>
            <a:pPr lvl="1"/>
            <a:r>
              <a:rPr lang="en-US" sz="2800" b="1" dirty="0"/>
              <a:t>Improves reading performance</a:t>
            </a:r>
          </a:p>
          <a:p>
            <a:pPr lvl="1"/>
            <a:r>
              <a:rPr lang="en-US" sz="2800" b="1" dirty="0"/>
              <a:t>Better visual acuity and contrast sensitivity function</a:t>
            </a:r>
          </a:p>
          <a:p>
            <a:pPr lvl="1"/>
            <a:r>
              <a:rPr lang="en-US" sz="2800" b="1" dirty="0"/>
              <a:t>Enhanced safety and mobility</a:t>
            </a:r>
          </a:p>
          <a:p>
            <a:pPr lvl="1"/>
            <a:r>
              <a:rPr lang="en-US" sz="2800" b="1" dirty="0"/>
              <a:t>Increased occupational performance</a:t>
            </a:r>
          </a:p>
          <a:p>
            <a:pPr lvl="1"/>
            <a:r>
              <a:rPr lang="en-US" sz="2800" b="1" dirty="0"/>
              <a:t>Reduced visual fatigue and improved comfort</a:t>
            </a:r>
          </a:p>
          <a:p>
            <a:pPr lvl="1"/>
            <a:r>
              <a:rPr lang="en-US" sz="2800" b="1" dirty="0"/>
              <a:t>Needs vary- one light does not fit all</a:t>
            </a:r>
          </a:p>
        </p:txBody>
      </p:sp>
    </p:spTree>
    <p:extLst>
      <p:ext uri="{BB962C8B-B14F-4D97-AF65-F5344CB8AC3E}">
        <p14:creationId xmlns:p14="http://schemas.microsoft.com/office/powerpoint/2010/main" val="2037406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D083-E156-E12A-35E7-ACB77334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Lighting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B4EA-6F20-7A60-05C3-2D5527592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Green, M., Barstow, B., &amp; Vogtle, L. (2018). </a:t>
            </a:r>
            <a:r>
              <a:rPr lang="en-US" i="1" dirty="0"/>
              <a:t>Lighting as a compensatory strategy for acquired visual deficits after stroke: Two case reports.</a:t>
            </a:r>
            <a:r>
              <a:rPr lang="en-US" dirty="0"/>
              <a:t> American Journal of Occupational Therapy.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Stelmack et al. (LOVIT and LOVIT II) for environmental modification as part of multidisciplinary low vision rehabilitation.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Warren &amp; Barstow (2011). </a:t>
            </a:r>
            <a:r>
              <a:rPr lang="en-US" i="1" dirty="0"/>
              <a:t>Occupational Therapy Interventions for Adults with Low Vision.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0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21037-B37B-8AB6-F1DB-73362AB6D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en-US" dirty="0"/>
              <a:t>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9EA83-01FA-C6B8-DFAA-A3861B6CD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606" y="1683143"/>
            <a:ext cx="6627377" cy="3491713"/>
          </a:xfrm>
        </p:spPr>
        <p:txBody>
          <a:bodyPr>
            <a:noAutofit/>
          </a:bodyPr>
          <a:lstStyle/>
          <a:p>
            <a:r>
              <a:rPr lang="en-US" sz="3600" dirty="0"/>
              <a:t>Evidence that enhancement of contrast improves occupational performance </a:t>
            </a:r>
          </a:p>
          <a:p>
            <a:pPr lvl="1"/>
            <a:r>
              <a:rPr lang="en-US" sz="3600" dirty="0"/>
              <a:t>Improved reading performance</a:t>
            </a:r>
          </a:p>
          <a:p>
            <a:pPr lvl="1"/>
            <a:r>
              <a:rPr lang="en-US" sz="3600" dirty="0"/>
              <a:t>Reduced falls and safer mobility</a:t>
            </a:r>
          </a:p>
          <a:p>
            <a:pPr lvl="1"/>
            <a:r>
              <a:rPr lang="en-US" sz="3600" dirty="0"/>
              <a:t>Improved occupational Performance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6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BA994-94B6-0E97-E831-F60E5ACC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14A3-C262-7090-7445-2AE8E264A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Stelmack JA et al. (2008). </a:t>
            </a:r>
            <a:r>
              <a:rPr lang="en-US" i="1" dirty="0"/>
              <a:t>The Veterans Affairs Low Vision Intervention Trial (LOVIT).</a:t>
            </a:r>
            <a:r>
              <a:rPr lang="en-US" dirty="0"/>
              <a:t> Archives of Ophthalmology.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Stelmack JA et al. (2017). </a:t>
            </a:r>
            <a:r>
              <a:rPr lang="en-US" i="1" dirty="0"/>
              <a:t>LOVIT II.</a:t>
            </a:r>
            <a:r>
              <a:rPr lang="en-US" dirty="0"/>
              <a:t> JAMA Ophthalmology.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Arditi A. (2005). </a:t>
            </a:r>
            <a:r>
              <a:rPr lang="en-US" i="1" dirty="0"/>
              <a:t>Improving the Design of the Visual Environment for People with Low Vision.</a:t>
            </a:r>
            <a:endParaRPr lang="en-US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Rubin GS. (2013). </a:t>
            </a:r>
            <a:r>
              <a:rPr lang="en-US" i="1" dirty="0"/>
              <a:t>Measuring reading performance and visual disability in age-related macular degeneration.</a:t>
            </a:r>
            <a:endParaRPr lang="en-US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Black AA et al. (2011). Studies relating contrast sensitivity to falls and mobility in older adults.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59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D2475-C284-29F4-2230-FE46FFF0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DF30-BE10-E100-0B99-AD7026B45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Evidence that glare reduction improves occupational performance</a:t>
            </a:r>
          </a:p>
          <a:p>
            <a:r>
              <a:rPr lang="en-US" sz="2400" b="1" dirty="0"/>
              <a:t>Decreases the visibility of objects by reducing contrast and washing out visual details</a:t>
            </a:r>
          </a:p>
          <a:p>
            <a:pPr lvl="1"/>
            <a:r>
              <a:rPr lang="en-US" sz="2400" b="1" dirty="0"/>
              <a:t>Key component to successful reading and near tasks</a:t>
            </a:r>
          </a:p>
          <a:p>
            <a:pPr lvl="1"/>
            <a:r>
              <a:rPr lang="en-US" sz="2400" b="1" dirty="0"/>
              <a:t>Improved occupational performance</a:t>
            </a:r>
          </a:p>
          <a:p>
            <a:pPr lvl="1"/>
            <a:r>
              <a:rPr lang="en-US" sz="2400" b="1" dirty="0"/>
              <a:t>Improves work and productivity</a:t>
            </a:r>
          </a:p>
          <a:p>
            <a:pPr lvl="1"/>
            <a:r>
              <a:rPr lang="en-US" sz="2400" b="1" dirty="0"/>
              <a:t>Improved edge detection with stairs- particularly in older adults</a:t>
            </a:r>
          </a:p>
        </p:txBody>
      </p:sp>
    </p:spTree>
    <p:extLst>
      <p:ext uri="{BB962C8B-B14F-4D97-AF65-F5344CB8AC3E}">
        <p14:creationId xmlns:p14="http://schemas.microsoft.com/office/powerpoint/2010/main" val="221120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43FF-BB5D-48F1-15E7-D85544FC7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51EF3-4B18-8874-4CAE-FC5F2B36B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Warren, M., &amp; Barstow, B. (2011). </a:t>
            </a:r>
            <a:r>
              <a:rPr lang="en-US" i="1" dirty="0"/>
              <a:t>Occupational Therapy Interventions for Adults with Low Vision.</a:t>
            </a:r>
            <a:r>
              <a:rPr lang="en-US" dirty="0"/>
              <a:t> (AOTA Press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Green, M., Barstow, B., &amp; Vogtle, L. (2018). </a:t>
            </a:r>
            <a:r>
              <a:rPr lang="en-US" i="1" dirty="0"/>
              <a:t>Lighting as a compensatory strategy for acquired visual deficits after stroke.</a:t>
            </a:r>
            <a:r>
              <a:rPr lang="en-US" dirty="0"/>
              <a:t> American Journal of Occupational Therapy.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Stelmack et al. (LOVIT and LOVIT II), which support environmental modification as part of comprehensive low vision rehabilitation.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34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545C2-1ED8-1E16-1916-9EE64B9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Clutter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7D3D5-903C-DF4A-9162-19A0C68DD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Strong evidence that clutter negatively affects visual function, mobility, safety and occupational performance</a:t>
            </a:r>
          </a:p>
          <a:p>
            <a:pPr lvl="1"/>
            <a:r>
              <a:rPr lang="en-US" sz="3200" b="1" dirty="0"/>
              <a:t>Part of environmental assessment and modification</a:t>
            </a:r>
          </a:p>
          <a:p>
            <a:pPr lvl="1"/>
            <a:r>
              <a:rPr lang="en-US" sz="3200" b="1" dirty="0"/>
              <a:t>Effects visual attention and object identification</a:t>
            </a:r>
          </a:p>
          <a:p>
            <a:pPr lvl="1"/>
            <a:r>
              <a:rPr lang="en-US" sz="3200" b="1" dirty="0"/>
              <a:t>Effects fatigue and anxiety</a:t>
            </a:r>
          </a:p>
        </p:txBody>
      </p:sp>
    </p:spTree>
    <p:extLst>
      <p:ext uri="{BB962C8B-B14F-4D97-AF65-F5344CB8AC3E}">
        <p14:creationId xmlns:p14="http://schemas.microsoft.com/office/powerpoint/2010/main" val="3720800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26CD-DCD1-AF1F-3381-2597665D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Clutter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A0BF3-2E5A-BE3F-A58A-3DA07C1C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Perkins School for the Blind. </a:t>
            </a:r>
            <a:r>
              <a:rPr lang="en-US" i="1" dirty="0"/>
              <a:t>Adapting Environments for Individuals with Vision Loss.</a:t>
            </a:r>
            <a:r>
              <a:rPr lang="en-US" dirty="0"/>
              <a:t> Environmental modifications including reducing visual clutter.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Perkins School for the Blind. </a:t>
            </a:r>
            <a:r>
              <a:rPr lang="en-US" i="1" dirty="0"/>
              <a:t>CVI: Impact of Clutter.</a:t>
            </a:r>
            <a:r>
              <a:rPr lang="en-US" dirty="0"/>
              <a:t> Detailed discussion of how clutter impairs visual attention, recognition, navigation, and increases fatigue and anxiety.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APH </a:t>
            </a:r>
            <a:r>
              <a:rPr lang="en-US" dirty="0" err="1"/>
              <a:t>ConnectCenter</a:t>
            </a:r>
            <a:r>
              <a:rPr lang="en-US" dirty="0"/>
              <a:t>. </a:t>
            </a:r>
            <a:r>
              <a:rPr lang="en-US" i="1" dirty="0"/>
              <a:t>Orientation and Mobility: Navigating Your Environment with Confidence.</a:t>
            </a:r>
            <a:r>
              <a:rPr lang="en-US" dirty="0"/>
              <a:t> Describes challenges associated with obstacles and navigation in vision loss.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20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F5E34-41F6-12C1-5815-2C93B32D1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F3BA2-72BB-9939-5FDC-E2B9519BC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636932" cy="5120640"/>
          </a:xfrm>
        </p:spPr>
        <p:txBody>
          <a:bodyPr/>
          <a:lstStyle/>
          <a:p>
            <a:r>
              <a:rPr lang="en-US" sz="2800" b="1" dirty="0"/>
              <a:t>Evidence that fatigue is a significant and often underrecognized consequence of vision loss</a:t>
            </a:r>
          </a:p>
          <a:p>
            <a:r>
              <a:rPr lang="en-US" sz="2800" b="1" dirty="0"/>
              <a:t>Symptoms such as eye strain, tired, headaches, reduced concentration, reduced endurance, frequent breaks, increased effort</a:t>
            </a:r>
          </a:p>
          <a:p>
            <a:r>
              <a:rPr lang="en-US" sz="2800" b="1" dirty="0"/>
              <a:t>Evidence supports environmental modification reduces fatigue </a:t>
            </a:r>
          </a:p>
          <a:p>
            <a:pPr lvl="1"/>
            <a:r>
              <a:rPr lang="en-US" sz="2800" b="1" dirty="0"/>
              <a:t>Effect reading performance</a:t>
            </a:r>
          </a:p>
          <a:p>
            <a:pPr lvl="1"/>
            <a:r>
              <a:rPr lang="en-US" sz="2800" b="1" dirty="0"/>
              <a:t>Reading for occupational performance </a:t>
            </a:r>
          </a:p>
          <a:p>
            <a:pPr lvl="1"/>
            <a:r>
              <a:rPr lang="en-US" sz="2800" b="1" dirty="0"/>
              <a:t>Sustained near vision work</a:t>
            </a:r>
          </a:p>
          <a:p>
            <a:pPr marL="5029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64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FA04-49AB-2AB5-ACF1-69A85FB2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2929E-C1B8-DF5B-955B-9B80AE379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Schakel W. et al. (2019). </a:t>
            </a:r>
            <a:r>
              <a:rPr lang="en-US" i="1" dirty="0"/>
              <a:t>The association between visual impairment and fatigue: A systematic review and meta-analysis of observational studies.</a:t>
            </a:r>
            <a:r>
              <a:rPr lang="en-US" dirty="0"/>
              <a:t>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Schakel W. et al. (2019). </a:t>
            </a:r>
            <a:r>
              <a:rPr lang="en-US" i="1" dirty="0"/>
              <a:t>Understanding fatigue in adults with visual impairment.</a:t>
            </a:r>
            <a:r>
              <a:rPr lang="en-US" dirty="0"/>
              <a:t> </a:t>
            </a:r>
            <a:r>
              <a:rPr lang="en-US" dirty="0" err="1"/>
              <a:t>PLoS</a:t>
            </a:r>
            <a:r>
              <a:rPr lang="en-US" dirty="0"/>
              <a:t> ONE.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98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06FA6-776B-4C32-D306-B08DBDEB6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Psychosocial Adaptation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C67B-BB67-082B-9418-2BAD413A4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Strong and growing body of evidence</a:t>
            </a:r>
          </a:p>
          <a:p>
            <a:r>
              <a:rPr lang="en-US" sz="2400" b="1" dirty="0"/>
              <a:t>Vision loss is associated with anxiety, fear, stigma, depression, social isolation and changes in identity </a:t>
            </a:r>
          </a:p>
          <a:p>
            <a:r>
              <a:rPr lang="en-US" sz="2400" b="1" dirty="0"/>
              <a:t>1 of 4 adults with vision loss experience anxiety or depression</a:t>
            </a:r>
          </a:p>
          <a:p>
            <a:pPr lvl="1"/>
            <a:r>
              <a:rPr lang="en-US" sz="2400" b="1" dirty="0"/>
              <a:t>Activity avoidance</a:t>
            </a:r>
          </a:p>
          <a:p>
            <a:pPr lvl="1"/>
            <a:r>
              <a:rPr lang="en-US" sz="2400" b="1" dirty="0"/>
              <a:t>Reduced community mobility</a:t>
            </a:r>
          </a:p>
          <a:p>
            <a:pPr lvl="1"/>
            <a:r>
              <a:rPr lang="en-US" sz="2400" b="1" dirty="0"/>
              <a:t>Decreased leisure participation</a:t>
            </a:r>
          </a:p>
          <a:p>
            <a:pPr lvl="1"/>
            <a:r>
              <a:rPr lang="en-US" sz="2400" b="1" dirty="0"/>
              <a:t>Loss of employment</a:t>
            </a:r>
          </a:p>
          <a:p>
            <a:pPr lvl="1"/>
            <a:r>
              <a:rPr lang="en-US" sz="2400" b="1" dirty="0"/>
              <a:t>Reduced confidence</a:t>
            </a:r>
          </a:p>
          <a:p>
            <a:pPr lvl="1"/>
            <a:r>
              <a:rPr lang="en-US" sz="2400" b="1" dirty="0"/>
              <a:t>Lower rehab engagement </a:t>
            </a:r>
          </a:p>
        </p:txBody>
      </p:sp>
    </p:spTree>
    <p:extLst>
      <p:ext uri="{BB962C8B-B14F-4D97-AF65-F5344CB8AC3E}">
        <p14:creationId xmlns:p14="http://schemas.microsoft.com/office/powerpoint/2010/main" val="1380006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3B5D1-9281-7AC7-BF13-6473B32B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Psychosocial Adaptation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E4B2F-AC89-3D8B-4318-7C12C5160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 err="1"/>
              <a:t>Almidani</a:t>
            </a:r>
            <a:r>
              <a:rPr lang="en-US" dirty="0"/>
              <a:t> et al. (2024). </a:t>
            </a:r>
            <a:r>
              <a:rPr lang="en-US" i="1" dirty="0"/>
              <a:t>Vision Impairment and Psychosocial Function in US Adults.</a:t>
            </a:r>
            <a:r>
              <a:rPr lang="en-US" dirty="0"/>
              <a:t> JAMA Ophthalmology.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CDC (2024). </a:t>
            </a:r>
            <a:r>
              <a:rPr lang="en-US" i="1" dirty="0"/>
              <a:t>About Vision Loss and Mental Health.</a:t>
            </a:r>
            <a:endParaRPr lang="en-US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Schakel et al. (2019). </a:t>
            </a:r>
            <a:r>
              <a:rPr lang="en-US" i="1" dirty="0"/>
              <a:t>Understanding fatigue in adults with visual impairment.</a:t>
            </a:r>
            <a:r>
              <a:rPr lang="en-US" dirty="0"/>
              <a:t> (Useful for discussing psychosocial burden and adaptation.)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Prevent Blindness Mental Health Task Force (2023). </a:t>
            </a:r>
            <a:r>
              <a:rPr lang="en-US" i="1" dirty="0"/>
              <a:t>Vision Loss and Mental Health: Key Takeaways from an Interprofessional Task Force.</a:t>
            </a:r>
            <a:r>
              <a:rPr lang="en-US" dirty="0"/>
              <a:t>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US" dirty="0"/>
              <a:t>Walia &amp; Morya (2026). </a:t>
            </a:r>
            <a:r>
              <a:rPr lang="en-US" i="1" dirty="0"/>
              <a:t>Psychiatric disorders linked to visual impairment: A review of mental health challenges and interventions across age groups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8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een and dry land">
            <a:extLst>
              <a:ext uri="{FF2B5EF4-FFF2-40B4-BE49-F238E27FC236}">
                <a16:creationId xmlns:a16="http://schemas.microsoft.com/office/drawing/2014/main" id="{D73172F1-5D1F-12B1-C3D3-CFA33C546D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7422" r="6355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B57BB-D878-B2A9-A623-034524C0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298448"/>
            <a:ext cx="731520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>
                <a:solidFill>
                  <a:schemeClr val="tx1"/>
                </a:solidFill>
              </a:rPr>
              <a:t>M</a:t>
            </a:r>
            <a:r>
              <a:rPr lang="en-US" sz="5900" b="1" spc="-100">
                <a:solidFill>
                  <a:schemeClr val="tx1"/>
                </a:solidFill>
              </a:rPr>
              <a:t>any problems are Environmental Problems </a:t>
            </a:r>
          </a:p>
        </p:txBody>
      </p:sp>
    </p:spTree>
    <p:extLst>
      <p:ext uri="{BB962C8B-B14F-4D97-AF65-F5344CB8AC3E}">
        <p14:creationId xmlns:p14="http://schemas.microsoft.com/office/powerpoint/2010/main" val="4067178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ECB8-6304-6E89-3110-2AF2B6F4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Basic Intervention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C0F47-1022-4160-D3ED-1D535FF4F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Environmental modification</a:t>
            </a:r>
          </a:p>
          <a:p>
            <a:pPr lvl="1"/>
            <a:r>
              <a:rPr lang="en-US" dirty="0"/>
              <a:t>Lighting</a:t>
            </a:r>
          </a:p>
          <a:p>
            <a:pPr lvl="1"/>
            <a:r>
              <a:rPr lang="en-US" dirty="0"/>
              <a:t>Contrast</a:t>
            </a:r>
          </a:p>
          <a:p>
            <a:pPr lvl="1"/>
            <a:r>
              <a:rPr lang="en-US" dirty="0"/>
              <a:t>Organization- reduced clutter</a:t>
            </a:r>
          </a:p>
          <a:p>
            <a:pPr lvl="1"/>
            <a:r>
              <a:rPr lang="en-US" dirty="0"/>
              <a:t>Reduce glare</a:t>
            </a:r>
          </a:p>
          <a:p>
            <a:r>
              <a:rPr lang="en-US" dirty="0"/>
              <a:t>Compensatory strategies</a:t>
            </a:r>
          </a:p>
          <a:p>
            <a:pPr lvl="1"/>
            <a:r>
              <a:rPr lang="en-US" dirty="0"/>
              <a:t>Task simplification</a:t>
            </a:r>
          </a:p>
          <a:p>
            <a:pPr lvl="1"/>
            <a:r>
              <a:rPr lang="en-US" dirty="0"/>
              <a:t>Training in new habits and routines</a:t>
            </a:r>
          </a:p>
          <a:p>
            <a:pPr lvl="1"/>
            <a:r>
              <a:rPr lang="en-US" dirty="0"/>
              <a:t>Sensory substitution</a:t>
            </a:r>
          </a:p>
          <a:p>
            <a:pPr lvl="1"/>
            <a:r>
              <a:rPr lang="en-US" dirty="0"/>
              <a:t>Enlarge</a:t>
            </a:r>
          </a:p>
          <a:p>
            <a:r>
              <a:rPr lang="en-US" dirty="0"/>
              <a:t>Assistive Technology</a:t>
            </a:r>
          </a:p>
          <a:p>
            <a:r>
              <a:rPr lang="en-US" dirty="0"/>
              <a:t>Enhance use of remaining vision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Referral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26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3D numbers in white and orange">
            <a:extLst>
              <a:ext uri="{FF2B5EF4-FFF2-40B4-BE49-F238E27FC236}">
                <a16:creationId xmlns:a16="http://schemas.microsoft.com/office/drawing/2014/main" id="{3ED6C72D-B197-01E5-C0F0-54A4169AAB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BFC1F5-850E-61F0-D962-DF7FDCC9B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758952"/>
            <a:ext cx="9055227" cy="37947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 spc="-100" dirty="0">
                <a:ln w="15875">
                  <a:solidFill>
                    <a:srgbClr val="FFFFFF"/>
                  </a:solidFill>
                </a:ln>
                <a:noFill/>
              </a:rPr>
              <a:t>The $450.00 Rand challenge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ABACDC-BD54-40F3-9047-8298C77C2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6CB7CA-05C2-4EE8-A97F-B5F3A4F89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144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7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A0526-7C1F-F35B-F5AC-BF55FAA3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b="1" dirty="0"/>
              <a:t>Rules…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04D274-C255-51F8-288F-AA3B2E5C8E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9750381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7362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D7D0-7098-C254-95CA-1460FB35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C17859-46D2-DA0F-9A9B-B85A9B81E7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965198"/>
              </p:ext>
            </p:extLst>
          </p:nvPr>
        </p:nvGraphicFramePr>
        <p:xfrm>
          <a:off x="3886200" y="2497328"/>
          <a:ext cx="7315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405331561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308431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Expensive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Shoestring Alternative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6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Smartphone camera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0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Electronic reader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Built-in phone accessibility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3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Low Vision task 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Inexpensive clamp light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4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 Contrast 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Colored electrical tape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7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275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DF7BDC-E967-A41A-D42E-1C425EA70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b="1" dirty="0"/>
              <a:t>Be ready to share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BB4CD4-F0DD-2A1B-CE1F-2777A0F770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601412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2541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2350-A81A-373C-2B09-89C9B6EE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AB52C-53C9-64B8-056A-ADAFD6A02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82-year-old female</a:t>
            </a:r>
          </a:p>
          <a:p>
            <a:r>
              <a:rPr lang="en-US" dirty="0"/>
              <a:t>Age-related Macular Degeneration</a:t>
            </a:r>
          </a:p>
          <a:p>
            <a:r>
              <a:rPr lang="en-US" dirty="0"/>
              <a:t>Complaints</a:t>
            </a:r>
          </a:p>
          <a:p>
            <a:pPr lvl="1"/>
            <a:r>
              <a:rPr lang="en-US" dirty="0"/>
              <a:t>Cannot read medication labels</a:t>
            </a:r>
          </a:p>
          <a:p>
            <a:pPr lvl="1"/>
            <a:r>
              <a:rPr lang="en-US" dirty="0"/>
              <a:t>Cannot see appliance dials/buttons- stove, microwave, washer, dryer</a:t>
            </a:r>
          </a:p>
          <a:p>
            <a:pPr lvl="1"/>
            <a:r>
              <a:rPr lang="en-US" dirty="0"/>
              <a:t>Difficulty measuring ingredients- over or under fills</a:t>
            </a:r>
          </a:p>
          <a:p>
            <a:pPr lvl="1"/>
            <a:r>
              <a:rPr lang="en-US" dirty="0"/>
              <a:t>Glare present off her kitchen counters- window adjacent</a:t>
            </a:r>
          </a:p>
        </p:txBody>
      </p:sp>
    </p:spTree>
    <p:extLst>
      <p:ext uri="{BB962C8B-B14F-4D97-AF65-F5344CB8AC3E}">
        <p14:creationId xmlns:p14="http://schemas.microsoft.com/office/powerpoint/2010/main" val="2452746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A8ABA-E6CD-A063-63EF-AD53AA7B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Two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C39D3-6EF5-76FD-380F-2311E805E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69-year-old male</a:t>
            </a:r>
          </a:p>
          <a:p>
            <a:r>
              <a:rPr lang="en-US" dirty="0"/>
              <a:t>Glaucoma</a:t>
            </a:r>
          </a:p>
          <a:p>
            <a:r>
              <a:rPr lang="en-US" dirty="0"/>
              <a:t>Complaints</a:t>
            </a:r>
          </a:p>
          <a:p>
            <a:pPr lvl="1"/>
            <a:r>
              <a:rPr lang="en-US" dirty="0"/>
              <a:t>Falling in garage</a:t>
            </a:r>
          </a:p>
          <a:p>
            <a:pPr lvl="1"/>
            <a:r>
              <a:rPr lang="en-US" dirty="0"/>
              <a:t>Trouble seeing stairs</a:t>
            </a:r>
          </a:p>
          <a:p>
            <a:pPr lvl="1"/>
            <a:r>
              <a:rPr lang="en-US" dirty="0"/>
              <a:t>Avoids church at night</a:t>
            </a:r>
          </a:p>
          <a:p>
            <a:pPr lvl="1"/>
            <a:r>
              <a:rPr lang="en-US" dirty="0"/>
              <a:t>Difficulty hammering without hitting his thumb/hand</a:t>
            </a:r>
          </a:p>
        </p:txBody>
      </p:sp>
    </p:spTree>
    <p:extLst>
      <p:ext uri="{BB962C8B-B14F-4D97-AF65-F5344CB8AC3E}">
        <p14:creationId xmlns:p14="http://schemas.microsoft.com/office/powerpoint/2010/main" val="3361717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41DA-F30F-AE43-1E43-053C0ED0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264A8-429A-4E14-F1D9-189A82CCB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58-year-old female</a:t>
            </a:r>
          </a:p>
          <a:p>
            <a:r>
              <a:rPr lang="en-US" dirty="0"/>
              <a:t>Diabetic Retinopathy</a:t>
            </a:r>
          </a:p>
          <a:p>
            <a:r>
              <a:rPr lang="en-US" dirty="0"/>
              <a:t>Complaints</a:t>
            </a:r>
          </a:p>
          <a:p>
            <a:pPr lvl="1"/>
            <a:r>
              <a:rPr lang="en-US" dirty="0"/>
              <a:t>Cannot read financial statements</a:t>
            </a:r>
          </a:p>
          <a:p>
            <a:pPr lvl="1"/>
            <a:r>
              <a:rPr lang="en-US" dirty="0"/>
              <a:t>Fear of losing her job as an administrative assistant</a:t>
            </a:r>
          </a:p>
          <a:p>
            <a:pPr lvl="1"/>
            <a:r>
              <a:rPr lang="en-US" dirty="0"/>
              <a:t>Difficulty seeing text on her Smart phone </a:t>
            </a:r>
          </a:p>
          <a:p>
            <a:pPr lvl="1"/>
            <a:r>
              <a:rPr lang="en-US" dirty="0"/>
              <a:t>Embarrassed by her vision loss </a:t>
            </a:r>
          </a:p>
        </p:txBody>
      </p:sp>
    </p:spTree>
    <p:extLst>
      <p:ext uri="{BB962C8B-B14F-4D97-AF65-F5344CB8AC3E}">
        <p14:creationId xmlns:p14="http://schemas.microsoft.com/office/powerpoint/2010/main" val="2637585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96A55C8-89F1-439D-863D-E208C0AC8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ld lady sewing">
            <a:extLst>
              <a:ext uri="{FF2B5EF4-FFF2-40B4-BE49-F238E27FC236}">
                <a16:creationId xmlns:a16="http://schemas.microsoft.com/office/drawing/2014/main" id="{5CCFDC2A-28E3-D8A4-AD9E-848BD92FD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 r="9092" b="13354"/>
          <a:stretch>
            <a:fillRect/>
          </a:stretch>
        </p:blipFill>
        <p:spPr>
          <a:xfrm>
            <a:off x="-7913" y="-4572"/>
            <a:ext cx="1218893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A1FD7E-EAEC-40B9-B75B-432F9DA7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764A2-9E86-817C-2CA2-666C8F808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43835"/>
            <a:ext cx="6451109" cy="3274586"/>
          </a:xfrm>
        </p:spPr>
        <p:txBody>
          <a:bodyPr anchor="t">
            <a:norm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The best intervention is not always the most expensive one. It is the one that allows participation in meaningful occupations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8629E-396B-4C99-B284-F30AABDF2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7126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4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900000"/>
      </a:accent1>
      <a:accent2>
        <a:srgbClr val="7F7F7F"/>
      </a:accent2>
      <a:accent3>
        <a:srgbClr val="900000"/>
      </a:accent3>
      <a:accent4>
        <a:srgbClr val="7F7F7F"/>
      </a:accent4>
      <a:accent5>
        <a:srgbClr val="900000"/>
      </a:accent5>
      <a:accent6>
        <a:srgbClr val="7F7F7F"/>
      </a:accent6>
      <a:hlink>
        <a:srgbClr val="900000"/>
      </a:hlink>
      <a:folHlink>
        <a:srgbClr val="7F7F7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42C18-4C38-43BB-8CE3-C963EDA9CBBA}">
  <ds:schemaRefs>
    <ds:schemaRef ds:uri="230e9df3-be65-4c73-a93b-d1236ebd677e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sharepoint/v3"/>
    <ds:schemaRef ds:uri="16c05727-aa75-4e4a-9b5f-8a80a1165891"/>
    <ds:schemaRef ds:uri="http://schemas.microsoft.com/office/2006/metadata/properties"/>
    <ds:schemaRef ds:uri="http://schemas.openxmlformats.org/package/2006/metadata/core-properties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3B381C-6232-408C-B65A-8475398E4C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106</TotalTime>
  <Words>1057</Words>
  <Application>Microsoft Office PowerPoint</Application>
  <PresentationFormat>Widescreen</PresentationFormat>
  <Paragraphs>144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Corbel</vt:lpstr>
      <vt:lpstr>Wingdings 2</vt:lpstr>
      <vt:lpstr>Frame</vt:lpstr>
      <vt:lpstr>Low Vision Rehabilitation on  a Shoestring Budget: High Impact Strategies when Resources are Limited</vt:lpstr>
      <vt:lpstr>Session Objectives</vt:lpstr>
      <vt:lpstr>Common Barriers to Participation</vt:lpstr>
      <vt:lpstr>Lighting</vt:lpstr>
      <vt:lpstr>Lighting</vt:lpstr>
      <vt:lpstr>Contrast</vt:lpstr>
      <vt:lpstr>Contrast</vt:lpstr>
      <vt:lpstr>Glare</vt:lpstr>
      <vt:lpstr>Glare</vt:lpstr>
      <vt:lpstr>Clutter</vt:lpstr>
      <vt:lpstr>Clutter</vt:lpstr>
      <vt:lpstr>Fatigue</vt:lpstr>
      <vt:lpstr>Fatigue</vt:lpstr>
      <vt:lpstr>Psychosocial Adaptation</vt:lpstr>
      <vt:lpstr>Psychosocial Adaptation</vt:lpstr>
      <vt:lpstr>Many problems are Environmental Problems </vt:lpstr>
      <vt:lpstr>Basic Intervention Strategies</vt:lpstr>
      <vt:lpstr>The $450.00 Rand challenge</vt:lpstr>
      <vt:lpstr>Rules…</vt:lpstr>
      <vt:lpstr>Examples</vt:lpstr>
      <vt:lpstr>Be ready to share</vt:lpstr>
      <vt:lpstr>Case One</vt:lpstr>
      <vt:lpstr>Case Two</vt:lpstr>
      <vt:lpstr>Case Three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Barstow</dc:creator>
  <cp:lastModifiedBy>Beth Barstow</cp:lastModifiedBy>
  <cp:revision>4</cp:revision>
  <dcterms:created xsi:type="dcterms:W3CDTF">2026-08-11T23:24:36Z</dcterms:created>
  <dcterms:modified xsi:type="dcterms:W3CDTF">2026-09-09T13:46:41Z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