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2" r:id="rId4"/>
  </p:sldMasterIdLst>
  <p:notesMasterIdLst>
    <p:notesMasterId r:id="rId16"/>
  </p:notesMasterIdLst>
  <p:handoutMasterIdLst>
    <p:handoutMasterId r:id="rId17"/>
  </p:handoutMasterIdLst>
  <p:sldIdLst>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1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30"/>
  </p:normalViewPr>
  <p:slideViewPr>
    <p:cSldViewPr showGuides="1">
      <p:cViewPr varScale="1">
        <p:scale>
          <a:sx n="100" d="100"/>
          <a:sy n="100" d="100"/>
        </p:scale>
        <p:origin x="96" y="186"/>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90" d="100"/>
          <a:sy n="90" d="100"/>
        </p:scale>
        <p:origin x="2920"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9/15/2026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1366932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814657-813A-4D7B-A2F8-E573BA1645D3}" type="datetime1">
              <a:rPr lang="en-US" smtClean="0"/>
              <a:t>9/15/2026</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99837249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14657-813A-4D7B-A2F8-E573BA1645D3}" type="datetime1">
              <a:rPr lang="en-US" smtClean="0"/>
              <a:t>9/15/2026</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04177203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814657-813A-4D7B-A2F8-E573BA1645D3}" type="datetime1">
              <a:rPr lang="en-US" smtClean="0"/>
              <a:t>9/15/2026</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59824738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9814657-813A-4D7B-A2F8-E573BA1645D3}" type="datetime1">
              <a:rPr lang="en-US" smtClean="0"/>
              <a:t>9/15/2026</a:t>
            </a:fld>
            <a:endParaRPr lang="en-US" dirty="0"/>
          </a:p>
        </p:txBody>
      </p:sp>
      <p:sp>
        <p:nvSpPr>
          <p:cNvPr id="9" name="Footer Placeholder 8"/>
          <p:cNvSpPr>
            <a:spLocks noGrp="1"/>
          </p:cNvSpPr>
          <p:nvPr>
            <p:ph type="ftr" sz="quarter" idx="11"/>
          </p:nvPr>
        </p:nvSpPr>
        <p:spPr/>
        <p:txBody>
          <a:bodyPr/>
          <a:lstStyle/>
          <a:p>
            <a:r>
              <a:rPr lang="en-US"/>
              <a:t>Sample Footer Text</a:t>
            </a:r>
            <a:endParaRPr lang="en-US" dirty="0"/>
          </a:p>
        </p:txBody>
      </p:sp>
      <p:sp>
        <p:nvSpPr>
          <p:cNvPr id="10" name="Slide Number Placeholder 9"/>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26558615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29814657-813A-4D7B-A2F8-E573BA1645D3}" type="datetime1">
              <a:rPr lang="en-US" smtClean="0"/>
              <a:t>9/15/2026</a:t>
            </a:fld>
            <a:endParaRPr lang="en-US" dirty="0"/>
          </a:p>
        </p:txBody>
      </p:sp>
      <p:sp>
        <p:nvSpPr>
          <p:cNvPr id="11" name="Footer Placeholder 10"/>
          <p:cNvSpPr>
            <a:spLocks noGrp="1"/>
          </p:cNvSpPr>
          <p:nvPr>
            <p:ph type="ftr" sz="quarter" idx="11"/>
          </p:nvPr>
        </p:nvSpPr>
        <p:spPr/>
        <p:txBody>
          <a:bodyPr/>
          <a:lstStyle/>
          <a:p>
            <a:r>
              <a:rPr lang="en-US"/>
              <a:t>Sample Footer Text</a:t>
            </a:r>
            <a:endParaRPr lang="en-US" dirty="0"/>
          </a:p>
        </p:txBody>
      </p:sp>
      <p:sp>
        <p:nvSpPr>
          <p:cNvPr id="12" name="Slide Number Placeholder 11"/>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79671583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D7B20C69-CB4E-44F7-A408-67C55627795C}" type="datetime1">
              <a:rPr lang="en-US" smtClean="0"/>
              <a:t>9/15/2026</a:t>
            </a:fld>
            <a:endParaRPr lang="en-US"/>
          </a:p>
        </p:txBody>
      </p:sp>
      <p:sp>
        <p:nvSpPr>
          <p:cNvPr id="7" name="Footer Placeholder 6"/>
          <p:cNvSpPr>
            <a:spLocks noGrp="1"/>
          </p:cNvSpPr>
          <p:nvPr>
            <p:ph type="ftr" sz="quarter" idx="11"/>
          </p:nvPr>
        </p:nvSpPr>
        <p:spPr/>
        <p:txBody>
          <a:bodyPr/>
          <a:lstStyle/>
          <a:p>
            <a:r>
              <a:rPr lang="en-US"/>
              <a:t>Sample Footer Text</a:t>
            </a:r>
          </a:p>
        </p:txBody>
      </p:sp>
      <p:sp>
        <p:nvSpPr>
          <p:cNvPr id="8" name="Slide Number Placeholder 7"/>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800164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9814657-813A-4D7B-A2F8-E573BA1645D3}" type="datetime1">
              <a:rPr lang="en-US" smtClean="0"/>
              <a:t>9/15/2026</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1878775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72A1522-8F1E-408E-ABA2-6F5B206582B8}" type="datetime1">
              <a:rPr lang="en-US" smtClean="0"/>
              <a:t>9/15/2026</a:t>
            </a:fld>
            <a:endParaRPr lang="en-US"/>
          </a:p>
        </p:txBody>
      </p:sp>
      <p:sp>
        <p:nvSpPr>
          <p:cNvPr id="9" name="Footer Placeholder 8"/>
          <p:cNvSpPr>
            <a:spLocks noGrp="1"/>
          </p:cNvSpPr>
          <p:nvPr>
            <p:ph type="ftr" sz="quarter" idx="11"/>
          </p:nvPr>
        </p:nvSpPr>
        <p:spPr/>
        <p:txBody>
          <a:bodyPr/>
          <a:lstStyle/>
          <a:p>
            <a:r>
              <a:rPr lang="en-US"/>
              <a:t>Sample Footer Text</a:t>
            </a:r>
          </a:p>
        </p:txBody>
      </p:sp>
      <p:sp>
        <p:nvSpPr>
          <p:cNvPr id="10" name="Slide Number Placeholder 9"/>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869092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E19A776-5AE6-4251-8560-C6066D0B46D6}" type="datetime1">
              <a:rPr lang="en-US" smtClean="0"/>
              <a:t>9/15/2026</a:t>
            </a:fld>
            <a:endParaRPr lang="en-US"/>
          </a:p>
        </p:txBody>
      </p:sp>
      <p:sp>
        <p:nvSpPr>
          <p:cNvPr id="9" name="Footer Placeholder 8"/>
          <p:cNvSpPr>
            <a:spLocks noGrp="1"/>
          </p:cNvSpPr>
          <p:nvPr>
            <p:ph type="ftr" sz="quarter" idx="11"/>
          </p:nvPr>
        </p:nvSpPr>
        <p:spPr>
          <a:xfrm>
            <a:off x="3499101" y="6356350"/>
            <a:ext cx="5911517" cy="365125"/>
          </a:xfrm>
        </p:spPr>
        <p:txBody>
          <a:bodyPr/>
          <a:lstStyle/>
          <a:p>
            <a:r>
              <a:rPr lang="en-US"/>
              <a:t>Sample Footer Text</a:t>
            </a:r>
          </a:p>
        </p:txBody>
      </p:sp>
      <p:sp>
        <p:nvSpPr>
          <p:cNvPr id="10" name="Slide Number Placeholder 9"/>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16851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814657-813A-4D7B-A2F8-E573BA1645D3}" type="datetime1">
              <a:rPr lang="en-US" smtClean="0"/>
              <a:t>9/15/2026</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89504232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814657-813A-4D7B-A2F8-E573BA1645D3}" type="datetime1">
              <a:rPr lang="en-US" smtClean="0"/>
              <a:t>9/15/2026</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85485089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E5F44E88-89D9-49CC-9E37-1AF77A031198}" type="datetime1">
              <a:rPr lang="en-US" smtClean="0"/>
              <a:t>9/15/2026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03533686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US"/>
              <a:t>Click to edit Master title style</a:t>
            </a:r>
            <a:endParaRPr lang="en-US" dirty="0"/>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E5F44E88-89D9-49CC-9E37-1AF77A031198}" type="datetime1">
              <a:rPr lang="en-US" smtClean="0"/>
              <a:t>9/15/2026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36651502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with Picture">
    <p:bg>
      <p:bgPr>
        <a:solidFill>
          <a:schemeClr val="tx2"/>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US"/>
              <a:t>Click to edit Master title style</a:t>
            </a:r>
            <a:endParaRPr lang="en-US" dirty="0"/>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endParaRPr lang="en-US" dirty="0"/>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val="23093852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with Picture 2">
    <p:bg>
      <p:bgPr>
        <a:solidFill>
          <a:schemeClr val="tx2"/>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endParaRPr lang="en-US" dirty="0"/>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endParaRPr lang="en-US" dirty="0"/>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r>
              <a:rPr lang="en-US"/>
              <a:t>Click icon to add picture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83DFFD80-41C6-4EAA-B049-EE90EA550127}" type="datetime1">
              <a:rPr lang="en-US" smtClean="0"/>
              <a:t>9/15/2026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020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endParaRPr lang="en-US" dirty="0"/>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r>
              <a:rPr lang="en-US"/>
              <a:t>Click icon to add picture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44210B3C-79E3-495A-B2C3-EF766F409D04}" type="datetime1">
              <a:rPr lang="en-US" smtClean="0"/>
              <a:t>9/15/2026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86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tx2"/>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dirty="0"/>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D6235515-DA3D-4D9A-9B02-44E2CBD9110F}" type="datetime1">
              <a:rPr lang="en-US" smtClean="0"/>
              <a:t>9/15/2026</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dirty="0"/>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r>
              <a:rPr lang="en-US"/>
              <a:t>Click icon to add picture</a:t>
            </a:r>
          </a:p>
        </p:txBody>
      </p:sp>
    </p:spTree>
    <p:extLst>
      <p:ext uri="{BB962C8B-B14F-4D97-AF65-F5344CB8AC3E}">
        <p14:creationId xmlns:p14="http://schemas.microsoft.com/office/powerpoint/2010/main" val="296361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852BD0B2-E7A7-4B81-8BAF-4B92BD6A4310}" type="datetime1">
              <a:rPr lang="en-US" smtClean="0"/>
              <a:t>9/15/2026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698931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A0E657DB-59AB-47CC-B4C7-A245A3C76BB1}" type="datetime1">
              <a:rPr lang="en-US" smtClean="0"/>
              <a:t>9/15/2026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2489393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b">
            <a:no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96A40708-E793-490B-9201-425C8D1F325C}" type="datetime1">
              <a:rPr lang="en-US" smtClean="0"/>
              <a:t>9/15/2026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68432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dirty="0"/>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C1968991-530B-4F8D-80FE-2192BD2DD5A5}" type="datetime1">
              <a:rPr lang="en-US" smtClean="0"/>
              <a:t>9/15/2026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87017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C23477E6-5CE8-4544-92C7-AEB7D166FD7D}" type="datetime1">
              <a:rPr lang="en-US" smtClean="0"/>
              <a:t>9/15/2026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560545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659F5542-E2F9-4DC1-8AB7-8E5D8714BD21}" type="datetime1">
              <a:rPr lang="en-US" smtClean="0"/>
              <a:t>9/15/2026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56241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DD3D21CC-B9C8-49F6-ADE7-6BF4A546A74E}" type="datetime1">
              <a:rPr lang="en-US" smtClean="0"/>
              <a:t>9/15/2026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dirty="0"/>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34985427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US"/>
              <a:t>Click to edit Master title style</a:t>
            </a:r>
            <a:endParaRPr lang="en-US" dirty="0"/>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40723AE1-14A9-42B1-9F02-B524DA830762}" type="datetime1">
              <a:rPr lang="en-US" smtClean="0"/>
              <a:t>9/15/2026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626216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F2240801-1142-4411-9AA3-00BC0B3F40DA}"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046699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CFA9782-9FBA-47E1-A36A-E75622F7046E}" type="datetime1">
              <a:rPr lang="en-US" smtClean="0"/>
              <a:t>9/15/2026</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r>
              <a:rPr lang="en-US"/>
              <a:t>Click icon to add picture</a:t>
            </a:r>
          </a:p>
        </p:txBody>
      </p:sp>
    </p:spTree>
    <p:extLst>
      <p:ext uri="{BB962C8B-B14F-4D97-AF65-F5344CB8AC3E}">
        <p14:creationId xmlns:p14="http://schemas.microsoft.com/office/powerpoint/2010/main" val="9470453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endParaRPr lang="en-US" dirty="0"/>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AAA916C4-9175-479B-9610-7E06A2EDFEE0}" type="datetime1">
              <a:rPr lang="en-US" smtClean="0"/>
              <a:t>9/15/2026</a:t>
            </a:fld>
            <a:endParaRPr lang="en-US" dirty="0"/>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1819643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71AD2788-6390-4160-9542-0F1C554F0165}" type="datetime1">
              <a:rPr lang="en-US" smtClean="0"/>
              <a:t>9/15/2026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69549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endParaRPr lang="en-US" dirty="0"/>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C6E6CDFB-328D-4B9A-B955-967B0C6194A8}" type="datetime1">
              <a:rPr lang="en-US" smtClean="0"/>
              <a:t>9/15/2026</a:t>
            </a:fld>
            <a:endParaRPr lang="en-US" dirty="0"/>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r>
              <a:rPr lang="en-US"/>
              <a:t>Click icon to add picture</a:t>
            </a:r>
          </a:p>
        </p:txBody>
      </p:sp>
    </p:spTree>
    <p:extLst>
      <p:ext uri="{BB962C8B-B14F-4D97-AF65-F5344CB8AC3E}">
        <p14:creationId xmlns:p14="http://schemas.microsoft.com/office/powerpoint/2010/main" val="4261154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A994DB4-9653-4FD4-8A14-5DAFB68B0E92}"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6011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BECFC22-7333-427C-A7BB-2A423772B9A0}"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986600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B78D85C6-8657-43F4-BE68-8F80962A5435}"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2076729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r>
              <a:rPr lang="en-US"/>
              <a:t>Click icon to add picture</a:t>
            </a:r>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9D65A6B-59CD-4A95-97A1-5003425BCE52}" type="datetime1">
              <a:rPr lang="en-US" smtClean="0"/>
              <a:t>9/15/2026</a:t>
            </a:fld>
            <a:endParaRPr lang="en-US" dirty="0"/>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233409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r>
              <a:rPr lang="en-US"/>
              <a:t>Click icon to add picture</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AEBE612C-E459-4252-B286-C98BDF4C5E92}" type="datetime1">
              <a:rPr lang="en-US" smtClean="0"/>
              <a:t>9/15/2026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184242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US"/>
              <a:t>Click to edit Master title style</a:t>
            </a:r>
            <a:endParaRPr lang="en-US" dirty="0"/>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D8568ADA-B78D-4076-A9DF-6C8E04B71243}" type="datetime1">
              <a:rPr lang="en-US" smtClean="0"/>
              <a:t>9/15/2026</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25829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E3ED234F-BBE0-48A3-AC31-D10A1F3BC187}"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0979622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AA0D3809-2B53-482D-AD1B-8B09C4B2656C}" type="datetime1">
              <a:rPr lang="en-US" smtClean="0"/>
              <a:t>9/15/2026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850194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Number Larg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154F04C1-B149-48D4-90B8-E64820B32F59}" type="datetime1">
              <a:rPr lang="en-US" smtClean="0"/>
              <a:t>9/15/2026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5112038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US"/>
              <a:t>Click to edit Master title style</a:t>
            </a:r>
            <a:endParaRPr lang="en-US" dirty="0"/>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81AED7B4-8DB4-40B0-90CF-49D3708442C0}" type="datetime1">
              <a:rPr lang="en-US" smtClean="0"/>
              <a:t>9/15/2026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27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1">
            <a:lumMod val="50000"/>
          </a:schemeClr>
        </a:soli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F861E720-2EA4-4832-8DC2-DC3D2BDBB07C}" type="datetime1">
              <a:rPr lang="en-US" smtClean="0"/>
              <a:t>9/15/2026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108005121"/>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Quote">
    <p:bg>
      <p:bgPr>
        <a:solidFill>
          <a:schemeClr val="tx2"/>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3BF01E07-9F97-42AE-9FE9-3EAD856BDB2A}" type="datetime1">
              <a:rPr lang="en-US" smtClean="0"/>
              <a:t>9/15/2026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17991821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34B2334-B27F-4DA0-8A92-599603070D6B}" type="datetime1">
              <a:rPr lang="en-US" smtClean="0"/>
              <a:t>9/15/2026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160219630"/>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9B8D85F-DE7D-4C09-9BDD-03377313F809}" type="datetime1">
              <a:rPr lang="en-US" smtClean="0"/>
              <a:t>9/15/2026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2918804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CD150565-788C-402B-B078-3F96B9A231B8}" type="datetime1">
              <a:rPr lang="en-US" smtClean="0"/>
              <a:t>9/15/2026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853536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D7B20C69-CB4E-44F7-A408-67C55627795C}" type="datetime1">
              <a:rPr lang="en-US" smtClean="0"/>
              <a:t>9/15/2026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8152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3600"/>
            </a:lvl1pPr>
          </a:lstStyle>
          <a:p>
            <a:r>
              <a:rPr lang="en-US"/>
              <a:t>Click to edit Master title style</a:t>
            </a:r>
            <a:endParaRPr lang="en-US" dirty="0"/>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572A1522-8F1E-408E-ABA2-6F5B206582B8}" type="datetime1">
              <a:rPr lang="en-US" smtClean="0"/>
              <a:t>9/15/2026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736543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3E19A776-5AE6-4251-8560-C6066D0B46D6}" type="datetime1">
              <a:rPr lang="en-US" smtClean="0"/>
              <a:t>9/15/2026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318831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29814657-813A-4D7B-A2F8-E573BA1645D3}" type="datetime1">
              <a:rPr lang="en-US" smtClean="0"/>
              <a:t>9/15/2026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716652772"/>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119" r:id="rId13"/>
    <p:sldLayoutId id="2147484114" r:id="rId14"/>
    <p:sldLayoutId id="2147484116" r:id="rId15"/>
    <p:sldLayoutId id="2147484117" r:id="rId16"/>
    <p:sldLayoutId id="2147484118" r:id="rId17"/>
    <p:sldLayoutId id="2147484120" r:id="rId18"/>
    <p:sldLayoutId id="2147484121" r:id="rId19"/>
    <p:sldLayoutId id="2147484124" r:id="rId20"/>
    <p:sldLayoutId id="2147484125" r:id="rId21"/>
    <p:sldLayoutId id="2147484126" r:id="rId22"/>
    <p:sldLayoutId id="2147484129" r:id="rId23"/>
    <p:sldLayoutId id="2147484132" r:id="rId24"/>
    <p:sldLayoutId id="2147484133" r:id="rId25"/>
    <p:sldLayoutId id="2147484135" r:id="rId26"/>
    <p:sldLayoutId id="2147484136" r:id="rId27"/>
    <p:sldLayoutId id="2147484138" r:id="rId28"/>
    <p:sldLayoutId id="2147484139" r:id="rId29"/>
    <p:sldLayoutId id="2147484140" r:id="rId30"/>
    <p:sldLayoutId id="2147484141" r:id="rId31"/>
    <p:sldLayoutId id="2147484142" r:id="rId32"/>
    <p:sldLayoutId id="2147484143" r:id="rId33"/>
    <p:sldLayoutId id="2147484144" r:id="rId34"/>
    <p:sldLayoutId id="2147484145" r:id="rId35"/>
    <p:sldLayoutId id="2147484146" r:id="rId36"/>
    <p:sldLayoutId id="2147484147" r:id="rId37"/>
    <p:sldLayoutId id="2147484148" r:id="rId38"/>
    <p:sldLayoutId id="2147484149" r:id="rId39"/>
    <p:sldLayoutId id="2147484150" r:id="rId40"/>
    <p:sldLayoutId id="2147484152" r:id="rId41"/>
    <p:sldLayoutId id="2147484158" r:id="rId42"/>
    <p:sldLayoutId id="2147484159" r:id="rId43"/>
    <p:sldLayoutId id="2147484160" r:id="rId44"/>
    <p:sldLayoutId id="2147484162" r:id="rId45"/>
    <p:sldLayoutId id="2147484163" r:id="rId46"/>
    <p:sldLayoutId id="2147484165" r:id="rId47"/>
    <p:sldLayoutId id="2147484166" r:id="rId48"/>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EFF4B6-3F85-6E67-ED81-21244368299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0" name="Rectangle 29">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B17C8F6-D357-4254-BBAC-96B01EEBE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6A0CBC46-76F5-CB3F-9BF0-DE7BBD3C6643}"/>
              </a:ext>
            </a:extLst>
          </p:cNvPr>
          <p:cNvSpPr>
            <a:spLocks noGrp="1"/>
          </p:cNvSpPr>
          <p:nvPr>
            <p:ph type="title"/>
          </p:nvPr>
        </p:nvSpPr>
        <p:spPr>
          <a:xfrm>
            <a:off x="76200" y="4049486"/>
            <a:ext cx="7620000" cy="1883228"/>
          </a:xfrm>
        </p:spPr>
        <p:txBody>
          <a:bodyPr vert="horz" lIns="91440" tIns="45720" rIns="91440" bIns="45720" rtlCol="0" anchor="ctr">
            <a:normAutofit fontScale="90000"/>
          </a:bodyPr>
          <a:lstStyle/>
          <a:p>
            <a:r>
              <a:rPr lang="en-US" sz="4400" dirty="0"/>
              <a:t>Integrating the Revised Self-Report Assessment of Functional Visual Performance (R-SRAFVP) Intervention Planning &amp; Goal Setting</a:t>
            </a:r>
          </a:p>
        </p:txBody>
      </p:sp>
      <p:pic>
        <p:nvPicPr>
          <p:cNvPr id="7" name="Picture 6">
            <a:extLst>
              <a:ext uri="{FF2B5EF4-FFF2-40B4-BE49-F238E27FC236}">
                <a16:creationId xmlns:a16="http://schemas.microsoft.com/office/drawing/2014/main" id="{DE7D9355-82A8-F08A-0315-8B626B722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691" y="1446160"/>
            <a:ext cx="4789994" cy="1101698"/>
          </a:xfrm>
          <a:prstGeom prst="rect">
            <a:avLst/>
          </a:prstGeom>
        </p:spPr>
      </p:pic>
      <p:pic>
        <p:nvPicPr>
          <p:cNvPr id="2" name="Picture 1">
            <a:extLst>
              <a:ext uri="{FF2B5EF4-FFF2-40B4-BE49-F238E27FC236}">
                <a16:creationId xmlns:a16="http://schemas.microsoft.com/office/drawing/2014/main" id="{6FA3C21D-73D6-40ED-6898-30B346F5A3E7}"/>
              </a:ext>
            </a:extLst>
          </p:cNvPr>
          <p:cNvPicPr>
            <a:picLocks noChangeAspect="1"/>
          </p:cNvPicPr>
          <p:nvPr/>
        </p:nvPicPr>
        <p:blipFill>
          <a:blip r:embed="rId4"/>
          <a:stretch>
            <a:fillRect/>
          </a:stretch>
        </p:blipFill>
        <p:spPr>
          <a:xfrm>
            <a:off x="6338316" y="1290673"/>
            <a:ext cx="4789992" cy="1412673"/>
          </a:xfrm>
          <a:prstGeom prst="rect">
            <a:avLst/>
          </a:prstGeom>
        </p:spPr>
      </p:pic>
      <p:sp>
        <p:nvSpPr>
          <p:cNvPr id="4" name="Subtitle 3">
            <a:extLst>
              <a:ext uri="{FF2B5EF4-FFF2-40B4-BE49-F238E27FC236}">
                <a16:creationId xmlns:a16="http://schemas.microsoft.com/office/drawing/2014/main" id="{5CA5C5AD-7278-E875-15B7-835123AC22E5}"/>
              </a:ext>
            </a:extLst>
          </p:cNvPr>
          <p:cNvSpPr>
            <a:spLocks noGrp="1"/>
          </p:cNvSpPr>
          <p:nvPr>
            <p:ph type="subTitle" idx="1"/>
          </p:nvPr>
        </p:nvSpPr>
        <p:spPr>
          <a:xfrm>
            <a:off x="7804696" y="4049485"/>
            <a:ext cx="3853903" cy="1883229"/>
          </a:xfrm>
        </p:spPr>
        <p:txBody>
          <a:bodyPr vert="horz" lIns="91440" tIns="45720" rIns="91440" bIns="45720" rtlCol="0" anchor="ctr">
            <a:normAutofit lnSpcReduction="10000"/>
          </a:bodyPr>
          <a:lstStyle/>
          <a:p>
            <a:pPr indent="-182880">
              <a:buFont typeface="Wingdings 2" pitchFamily="18" charset="2"/>
              <a:buChar char=""/>
            </a:pPr>
            <a:r>
              <a:rPr lang="en-US" b="1" dirty="0">
                <a:solidFill>
                  <a:srgbClr val="FFFFFF"/>
                </a:solidFill>
              </a:rPr>
              <a:t>Beth Barstow PhD, OTR/L, SCLV,         </a:t>
            </a:r>
          </a:p>
          <a:p>
            <a:pPr indent="-182880">
              <a:buFont typeface="Wingdings 2" pitchFamily="18" charset="2"/>
              <a:buChar char=""/>
            </a:pPr>
            <a:r>
              <a:rPr lang="en-US" b="1" dirty="0">
                <a:solidFill>
                  <a:srgbClr val="FFFFFF"/>
                </a:solidFill>
              </a:rPr>
              <a:t>OTCAVR, FAOTA</a:t>
            </a:r>
          </a:p>
          <a:p>
            <a:pPr indent="-182880">
              <a:buFont typeface="Wingdings 2" pitchFamily="18" charset="2"/>
              <a:buChar char=""/>
            </a:pPr>
            <a:r>
              <a:rPr lang="en-US" b="1" dirty="0">
                <a:solidFill>
                  <a:srgbClr val="FFFFFF"/>
                </a:solidFill>
              </a:rPr>
              <a:t>Program Director and Professor </a:t>
            </a:r>
          </a:p>
          <a:p>
            <a:pPr indent="-182880">
              <a:buFont typeface="Wingdings 2" pitchFamily="18" charset="2"/>
              <a:buChar char=""/>
            </a:pPr>
            <a:r>
              <a:rPr lang="en-US" b="1" dirty="0">
                <a:solidFill>
                  <a:srgbClr val="FFFFFF"/>
                </a:solidFill>
              </a:rPr>
              <a:t>Occupational Therapy</a:t>
            </a:r>
          </a:p>
          <a:p>
            <a:pPr indent="-182880">
              <a:buFont typeface="Wingdings 2" pitchFamily="18" charset="2"/>
              <a:buChar char=""/>
            </a:pPr>
            <a:r>
              <a:rPr lang="en-US" b="1" dirty="0">
                <a:solidFill>
                  <a:srgbClr val="FFFFFF"/>
                </a:solidFill>
              </a:rPr>
              <a:t>The University of Alabama</a:t>
            </a:r>
          </a:p>
        </p:txBody>
      </p:sp>
    </p:spTree>
    <p:extLst>
      <p:ext uri="{BB962C8B-B14F-4D97-AF65-F5344CB8AC3E}">
        <p14:creationId xmlns:p14="http://schemas.microsoft.com/office/powerpoint/2010/main" val="2812452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160D-BFDB-E586-83F3-EFF1A9C9D1A7}"/>
              </a:ext>
            </a:extLst>
          </p:cNvPr>
          <p:cNvSpPr>
            <a:spLocks noGrp="1"/>
          </p:cNvSpPr>
          <p:nvPr>
            <p:ph type="title"/>
          </p:nvPr>
        </p:nvSpPr>
        <p:spPr/>
        <p:txBody>
          <a:bodyPr/>
          <a:lstStyle/>
          <a:p>
            <a:r>
              <a:rPr lang="en-US" b="1" dirty="0"/>
              <a:t>R-SRAFVP</a:t>
            </a:r>
          </a:p>
        </p:txBody>
      </p:sp>
      <p:sp>
        <p:nvSpPr>
          <p:cNvPr id="3" name="Content Placeholder 2">
            <a:extLst>
              <a:ext uri="{FF2B5EF4-FFF2-40B4-BE49-F238E27FC236}">
                <a16:creationId xmlns:a16="http://schemas.microsoft.com/office/drawing/2014/main" id="{5737905E-99B3-6083-413E-D96C5C07FBA5}"/>
              </a:ext>
            </a:extLst>
          </p:cNvPr>
          <p:cNvSpPr>
            <a:spLocks noGrp="1"/>
          </p:cNvSpPr>
          <p:nvPr>
            <p:ph idx="1"/>
          </p:nvPr>
        </p:nvSpPr>
        <p:spPr>
          <a:xfrm>
            <a:off x="3869268" y="864108"/>
            <a:ext cx="7560732" cy="5120640"/>
          </a:xfrm>
        </p:spPr>
        <p:txBody>
          <a:bodyPr/>
          <a:lstStyle/>
          <a:p>
            <a:r>
              <a:rPr lang="en-US" dirty="0"/>
              <a:t>Standardized low vision assessment</a:t>
            </a:r>
          </a:p>
          <a:p>
            <a:r>
              <a:rPr lang="en-US" dirty="0"/>
              <a:t>Purpose</a:t>
            </a:r>
          </a:p>
          <a:p>
            <a:pPr lvl="1"/>
            <a:r>
              <a:rPr lang="en-US" dirty="0"/>
              <a:t>Designed to measure how vision impairment affects a person’s ability to perform </a:t>
            </a:r>
            <a:r>
              <a:rPr lang="en-US" b="1" dirty="0"/>
              <a:t>vision dependent </a:t>
            </a:r>
            <a:r>
              <a:rPr lang="en-US" dirty="0"/>
              <a:t>activities of daily living and instrumental activities of daily living</a:t>
            </a:r>
          </a:p>
          <a:p>
            <a:pPr lvl="1"/>
            <a:r>
              <a:rPr lang="en-US" dirty="0"/>
              <a:t>Determine which areas of daily living are most affected by vision loss</a:t>
            </a:r>
          </a:p>
          <a:p>
            <a:pPr lvl="1"/>
            <a:r>
              <a:rPr lang="en-US" dirty="0"/>
              <a:t>Assist with goal setting in vision rehabilitation</a:t>
            </a:r>
          </a:p>
          <a:p>
            <a:pPr lvl="1"/>
            <a:r>
              <a:rPr lang="en-US" dirty="0"/>
              <a:t>Measure outcomes before and after intervention</a:t>
            </a:r>
          </a:p>
          <a:p>
            <a:pPr lvl="1"/>
            <a:r>
              <a:rPr lang="en-US" dirty="0"/>
              <a:t>Determine the level of independence or dependence by percent</a:t>
            </a:r>
          </a:p>
          <a:p>
            <a:r>
              <a:rPr lang="en-US" dirty="0"/>
              <a:t>Originally developed in 1996, Velozo and revised in 2018   </a:t>
            </a:r>
          </a:p>
        </p:txBody>
      </p:sp>
    </p:spTree>
    <p:extLst>
      <p:ext uri="{BB962C8B-B14F-4D97-AF65-F5344CB8AC3E}">
        <p14:creationId xmlns:p14="http://schemas.microsoft.com/office/powerpoint/2010/main" val="3762860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3" name="Rectangle 12">
            <a:extLst>
              <a:ext uri="{FF2B5EF4-FFF2-40B4-BE49-F238E27FC236}">
                <a16:creationId xmlns:a16="http://schemas.microsoft.com/office/drawing/2014/main" id="{25D5C296-F4B1-4AE5-8EEB-9FEB7ED17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Red toy person in front of two lines of white figures">
            <a:extLst>
              <a:ext uri="{FF2B5EF4-FFF2-40B4-BE49-F238E27FC236}">
                <a16:creationId xmlns:a16="http://schemas.microsoft.com/office/drawing/2014/main" id="{38C45F3E-9DC2-5C92-A6DF-82ADEFD05D4B}"/>
              </a:ext>
            </a:extLst>
          </p:cNvPr>
          <p:cNvPicPr>
            <a:picLocks noChangeAspect="1"/>
          </p:cNvPicPr>
          <p:nvPr/>
        </p:nvPicPr>
        <p:blipFill>
          <a:blip r:embed="rId2">
            <a:duotone>
              <a:schemeClr val="accent1">
                <a:shade val="45000"/>
                <a:satMod val="135000"/>
              </a:schemeClr>
              <a:prstClr val="white"/>
            </a:duotone>
          </a:blip>
          <a:srcRect t="14427" r="-1" b="-1"/>
          <a:stretch>
            <a:fillRect/>
          </a:stretch>
        </p:blipFill>
        <p:spPr>
          <a:xfrm>
            <a:off x="20" y="-1"/>
            <a:ext cx="12188932" cy="6858000"/>
          </a:xfrm>
          <a:prstGeom prst="rect">
            <a:avLst/>
          </a:prstGeom>
        </p:spPr>
      </p:pic>
      <p:sp>
        <p:nvSpPr>
          <p:cNvPr id="15" name="Rectangle 14">
            <a:extLst>
              <a:ext uri="{FF2B5EF4-FFF2-40B4-BE49-F238E27FC236}">
                <a16:creationId xmlns:a16="http://schemas.microsoft.com/office/drawing/2014/main" id="{9C1ACE66-194D-48C4-A14A-6933B3528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816FAF3-379C-8C03-340F-6D6257AC0F67}"/>
              </a:ext>
            </a:extLst>
          </p:cNvPr>
          <p:cNvSpPr>
            <a:spLocks noGrp="1"/>
          </p:cNvSpPr>
          <p:nvPr>
            <p:ph type="title"/>
          </p:nvPr>
        </p:nvSpPr>
        <p:spPr>
          <a:xfrm>
            <a:off x="643467" y="1298448"/>
            <a:ext cx="3685070" cy="3255264"/>
          </a:xfrm>
        </p:spPr>
        <p:txBody>
          <a:bodyPr vert="horz" lIns="91440" tIns="45720" rIns="91440" bIns="45720" rtlCol="0" anchor="b">
            <a:normAutofit/>
          </a:bodyPr>
          <a:lstStyle/>
          <a:p>
            <a:r>
              <a:rPr lang="en-US" sz="5000" b="1" spc="-100"/>
              <a:t>Population</a:t>
            </a:r>
          </a:p>
        </p:txBody>
      </p:sp>
      <p:sp>
        <p:nvSpPr>
          <p:cNvPr id="3" name="Content Placeholder 2">
            <a:extLst>
              <a:ext uri="{FF2B5EF4-FFF2-40B4-BE49-F238E27FC236}">
                <a16:creationId xmlns:a16="http://schemas.microsoft.com/office/drawing/2014/main" id="{E42693AD-3C99-7584-D503-2F984BDAE252}"/>
              </a:ext>
            </a:extLst>
          </p:cNvPr>
          <p:cNvSpPr>
            <a:spLocks noGrp="1"/>
          </p:cNvSpPr>
          <p:nvPr>
            <p:ph idx="1"/>
          </p:nvPr>
        </p:nvSpPr>
        <p:spPr>
          <a:xfrm>
            <a:off x="304801" y="4670246"/>
            <a:ext cx="4191000" cy="914400"/>
          </a:xfrm>
        </p:spPr>
        <p:txBody>
          <a:bodyPr vert="horz" lIns="91440" tIns="45720" rIns="91440" bIns="45720" rtlCol="0" anchor="t">
            <a:normAutofit/>
          </a:bodyPr>
          <a:lstStyle/>
          <a:p>
            <a:pPr marL="0" indent="0">
              <a:buNone/>
            </a:pPr>
            <a:r>
              <a:rPr lang="en-US" sz="2200" dirty="0">
                <a:solidFill>
                  <a:schemeClr val="accent1">
                    <a:lumMod val="20000"/>
                    <a:lumOff val="80000"/>
                  </a:schemeClr>
                </a:solidFill>
              </a:rPr>
              <a:t>Adults with low vision, particularly older adults </a:t>
            </a:r>
          </a:p>
        </p:txBody>
      </p:sp>
      <p:sp>
        <p:nvSpPr>
          <p:cNvPr id="17" name="Rectangle 16">
            <a:extLst>
              <a:ext uri="{FF2B5EF4-FFF2-40B4-BE49-F238E27FC236}">
                <a16:creationId xmlns:a16="http://schemas.microsoft.com/office/drawing/2014/main" id="{025B886A-7ED1-4B77-819B-76ACBEFB0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71791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A8B9-1A05-FBB4-68C5-8951C9B25F4C}"/>
              </a:ext>
            </a:extLst>
          </p:cNvPr>
          <p:cNvSpPr>
            <a:spLocks noGrp="1"/>
          </p:cNvSpPr>
          <p:nvPr>
            <p:ph type="title"/>
          </p:nvPr>
        </p:nvSpPr>
        <p:spPr/>
        <p:txBody>
          <a:bodyPr/>
          <a:lstStyle/>
          <a:p>
            <a:r>
              <a:rPr lang="en-US" b="1" dirty="0"/>
              <a:t>Structure</a:t>
            </a:r>
          </a:p>
        </p:txBody>
      </p:sp>
      <p:sp>
        <p:nvSpPr>
          <p:cNvPr id="3" name="Content Placeholder 2">
            <a:extLst>
              <a:ext uri="{FF2B5EF4-FFF2-40B4-BE49-F238E27FC236}">
                <a16:creationId xmlns:a16="http://schemas.microsoft.com/office/drawing/2014/main" id="{B72568DC-0BDE-1C55-81BB-BA2AB9AD81CC}"/>
              </a:ext>
            </a:extLst>
          </p:cNvPr>
          <p:cNvSpPr>
            <a:spLocks noGrp="1"/>
          </p:cNvSpPr>
          <p:nvPr>
            <p:ph idx="1"/>
          </p:nvPr>
        </p:nvSpPr>
        <p:spPr/>
        <p:txBody>
          <a:bodyPr>
            <a:normAutofit fontScale="92500" lnSpcReduction="20000"/>
          </a:bodyPr>
          <a:lstStyle/>
          <a:p>
            <a:r>
              <a:rPr lang="en-US" dirty="0"/>
              <a:t>33 items organized into 9 components</a:t>
            </a:r>
          </a:p>
          <a:p>
            <a:r>
              <a:rPr lang="en-US" dirty="0"/>
              <a:t>Self-report Assessment </a:t>
            </a:r>
          </a:p>
          <a:p>
            <a:pPr lvl="1"/>
            <a:r>
              <a:rPr lang="en-US" dirty="0"/>
              <a:t>Health Management and medication routines</a:t>
            </a:r>
          </a:p>
          <a:p>
            <a:pPr lvl="1"/>
            <a:r>
              <a:rPr lang="en-US" dirty="0"/>
              <a:t>Feeing</a:t>
            </a:r>
          </a:p>
          <a:p>
            <a:pPr lvl="1"/>
            <a:r>
              <a:rPr lang="en-US" dirty="0"/>
              <a:t>Clothing care</a:t>
            </a:r>
          </a:p>
          <a:p>
            <a:pPr lvl="1"/>
            <a:r>
              <a:rPr lang="en-US" dirty="0"/>
              <a:t>Meal preparation</a:t>
            </a:r>
          </a:p>
          <a:p>
            <a:pPr lvl="1"/>
            <a:r>
              <a:rPr lang="en-US" dirty="0"/>
              <a:t>Shopping</a:t>
            </a:r>
          </a:p>
          <a:p>
            <a:pPr lvl="1"/>
            <a:r>
              <a:rPr lang="en-US" dirty="0"/>
              <a:t>Telephone use</a:t>
            </a:r>
          </a:p>
          <a:p>
            <a:pPr lvl="1"/>
            <a:r>
              <a:rPr lang="en-US" dirty="0"/>
              <a:t>Leisure participation</a:t>
            </a:r>
          </a:p>
          <a:p>
            <a:pPr lvl="1"/>
            <a:r>
              <a:rPr lang="en-US" dirty="0"/>
              <a:t>Reading and writing</a:t>
            </a:r>
          </a:p>
          <a:p>
            <a:pPr lvl="1"/>
            <a:r>
              <a:rPr lang="en-US" dirty="0"/>
              <a:t>Community participation</a:t>
            </a:r>
          </a:p>
          <a:p>
            <a:pPr lvl="1"/>
            <a:r>
              <a:rPr lang="en-US" dirty="0"/>
              <a:t>Functional mobility</a:t>
            </a:r>
          </a:p>
          <a:p>
            <a:r>
              <a:rPr lang="en-US" dirty="0"/>
              <a:t>Optional observational assessment of selected ADLs</a:t>
            </a:r>
          </a:p>
          <a:p>
            <a:pPr lvl="1"/>
            <a:r>
              <a:rPr lang="en-US" dirty="0"/>
              <a:t>Read a food label</a:t>
            </a:r>
          </a:p>
          <a:p>
            <a:pPr lvl="1"/>
            <a:r>
              <a:rPr lang="en-US" dirty="0"/>
              <a:t>Read a medication label</a:t>
            </a:r>
          </a:p>
          <a:p>
            <a:pPr lvl="1"/>
            <a:r>
              <a:rPr lang="en-US" dirty="0"/>
              <a:t>Write signature on a regular line</a:t>
            </a:r>
          </a:p>
          <a:p>
            <a:pPr lvl="1"/>
            <a:r>
              <a:rPr lang="en-US" dirty="0"/>
              <a:t>Address envelope</a:t>
            </a:r>
          </a:p>
          <a:p>
            <a:pPr lvl="1"/>
            <a:r>
              <a:rPr lang="en-US" dirty="0"/>
              <a:t>Pour a glass of water Make change</a:t>
            </a:r>
          </a:p>
          <a:p>
            <a:pPr lvl="1"/>
            <a:r>
              <a:rPr lang="en-US" dirty="0"/>
              <a:t>Set time </a:t>
            </a:r>
          </a:p>
        </p:txBody>
      </p:sp>
    </p:spTree>
    <p:extLst>
      <p:ext uri="{BB962C8B-B14F-4D97-AF65-F5344CB8AC3E}">
        <p14:creationId xmlns:p14="http://schemas.microsoft.com/office/powerpoint/2010/main" val="792738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B9080-2E91-4E82-0DCC-4179AC8117D4}"/>
              </a:ext>
            </a:extLst>
          </p:cNvPr>
          <p:cNvSpPr>
            <a:spLocks noGrp="1"/>
          </p:cNvSpPr>
          <p:nvPr>
            <p:ph type="title"/>
          </p:nvPr>
        </p:nvSpPr>
        <p:spPr/>
        <p:txBody>
          <a:bodyPr/>
          <a:lstStyle/>
          <a:p>
            <a:r>
              <a:rPr lang="en-US" b="1" dirty="0"/>
              <a:t>Scoring</a:t>
            </a:r>
          </a:p>
        </p:txBody>
      </p:sp>
      <p:sp>
        <p:nvSpPr>
          <p:cNvPr id="3" name="Content Placeholder 2">
            <a:extLst>
              <a:ext uri="{FF2B5EF4-FFF2-40B4-BE49-F238E27FC236}">
                <a16:creationId xmlns:a16="http://schemas.microsoft.com/office/drawing/2014/main" id="{B282B5DD-8CCD-7C2E-D193-9BE549D887FE}"/>
              </a:ext>
            </a:extLst>
          </p:cNvPr>
          <p:cNvSpPr>
            <a:spLocks noGrp="1"/>
          </p:cNvSpPr>
          <p:nvPr>
            <p:ph idx="1"/>
          </p:nvPr>
        </p:nvSpPr>
        <p:spPr/>
        <p:txBody>
          <a:bodyPr/>
          <a:lstStyle/>
          <a:p>
            <a:r>
              <a:rPr lang="en-US" dirty="0"/>
              <a:t>5-point rating scale</a:t>
            </a:r>
          </a:p>
          <a:p>
            <a:pPr lvl="1"/>
            <a:r>
              <a:rPr lang="en-US" dirty="0"/>
              <a:t>0-unable, dependent on others to perform the task</a:t>
            </a:r>
          </a:p>
          <a:p>
            <a:pPr lvl="1"/>
            <a:r>
              <a:rPr lang="en-US" dirty="0"/>
              <a:t>1-great difficulty, requires assistance with 50-75% of the task, and/or cannot perform in a safe and efficient manner</a:t>
            </a:r>
          </a:p>
          <a:p>
            <a:pPr lvl="1"/>
            <a:r>
              <a:rPr lang="en-US" dirty="0"/>
              <a:t>2-moderate difficulty, difficulty under optimal conditions, difficulty performing in a timely manner, and/or safety and efficiency questionable, and/or makes errors, and/or assistance required for 25-50% of the task</a:t>
            </a:r>
          </a:p>
          <a:p>
            <a:pPr lvl="1"/>
            <a:r>
              <a:rPr lang="en-US" dirty="0"/>
              <a:t>3-minimal difficulty, some difficulty and/or can only perform under optimal conditions, may require assistance for 25% or less of the task</a:t>
            </a:r>
          </a:p>
          <a:p>
            <a:pPr lvl="1"/>
            <a:r>
              <a:rPr lang="en-US" dirty="0"/>
              <a:t>4-independent, experiences no difficulty performing tasks safely, accurately or efficiently</a:t>
            </a:r>
          </a:p>
          <a:p>
            <a:r>
              <a:rPr lang="en-US" dirty="0"/>
              <a:t>Individuals rate the difficulty they experience performing vision-dependent tasks</a:t>
            </a:r>
          </a:p>
          <a:p>
            <a:endParaRPr lang="en-US" dirty="0"/>
          </a:p>
        </p:txBody>
      </p:sp>
    </p:spTree>
    <p:extLst>
      <p:ext uri="{BB962C8B-B14F-4D97-AF65-F5344CB8AC3E}">
        <p14:creationId xmlns:p14="http://schemas.microsoft.com/office/powerpoint/2010/main" val="1212916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22F5-70D7-C954-C447-A45FE2F7FFF7}"/>
              </a:ext>
            </a:extLst>
          </p:cNvPr>
          <p:cNvSpPr>
            <a:spLocks noGrp="1"/>
          </p:cNvSpPr>
          <p:nvPr>
            <p:ph type="title"/>
          </p:nvPr>
        </p:nvSpPr>
        <p:spPr/>
        <p:txBody>
          <a:bodyPr/>
          <a:lstStyle/>
          <a:p>
            <a:r>
              <a:rPr lang="en-US" b="1" dirty="0"/>
              <a:t>Limitations</a:t>
            </a:r>
          </a:p>
        </p:txBody>
      </p:sp>
      <p:sp>
        <p:nvSpPr>
          <p:cNvPr id="3" name="Content Placeholder 2">
            <a:extLst>
              <a:ext uri="{FF2B5EF4-FFF2-40B4-BE49-F238E27FC236}">
                <a16:creationId xmlns:a16="http://schemas.microsoft.com/office/drawing/2014/main" id="{1DAB689D-2A7C-40BE-31C8-F7D17EB18CFB}"/>
              </a:ext>
            </a:extLst>
          </p:cNvPr>
          <p:cNvSpPr>
            <a:spLocks noGrp="1"/>
          </p:cNvSpPr>
          <p:nvPr>
            <p:ph idx="1"/>
          </p:nvPr>
        </p:nvSpPr>
        <p:spPr/>
        <p:txBody>
          <a:bodyPr/>
          <a:lstStyle/>
          <a:p>
            <a:r>
              <a:rPr lang="en-US" dirty="0"/>
              <a:t>Self-report measure- responses may not always match actual observed performance</a:t>
            </a:r>
          </a:p>
          <a:p>
            <a:r>
              <a:rPr lang="en-US" dirty="0"/>
              <a:t>Many clinicians pair with:</a:t>
            </a:r>
          </a:p>
          <a:p>
            <a:pPr lvl="1"/>
            <a:r>
              <a:rPr lang="en-US" dirty="0"/>
              <a:t>Functional observation</a:t>
            </a:r>
          </a:p>
          <a:p>
            <a:pPr lvl="1"/>
            <a:r>
              <a:rPr lang="en-US" dirty="0"/>
              <a:t>MNREAD or other reading assessments</a:t>
            </a:r>
          </a:p>
          <a:p>
            <a:pPr lvl="1"/>
            <a:r>
              <a:rPr lang="en-US" dirty="0"/>
              <a:t>Contrast sensitivity testing</a:t>
            </a:r>
          </a:p>
          <a:p>
            <a:pPr lvl="1"/>
            <a:r>
              <a:rPr lang="en-US" dirty="0"/>
              <a:t>Visual field assessment</a:t>
            </a:r>
          </a:p>
          <a:p>
            <a:pPr lvl="1"/>
            <a:r>
              <a:rPr lang="en-US" dirty="0"/>
              <a:t>Other occupational performance measures like the COPM</a:t>
            </a:r>
          </a:p>
        </p:txBody>
      </p:sp>
    </p:spTree>
    <p:extLst>
      <p:ext uri="{BB962C8B-B14F-4D97-AF65-F5344CB8AC3E}">
        <p14:creationId xmlns:p14="http://schemas.microsoft.com/office/powerpoint/2010/main" val="157273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73D2-33F9-5C99-EA97-3107FEA401D6}"/>
              </a:ext>
            </a:extLst>
          </p:cNvPr>
          <p:cNvSpPr>
            <a:spLocks noGrp="1"/>
          </p:cNvSpPr>
          <p:nvPr>
            <p:ph type="title"/>
          </p:nvPr>
        </p:nvSpPr>
        <p:spPr/>
        <p:txBody>
          <a:bodyPr/>
          <a:lstStyle/>
          <a:p>
            <a:r>
              <a:rPr lang="en-US" b="1" dirty="0"/>
              <a:t>Scoring</a:t>
            </a:r>
          </a:p>
        </p:txBody>
      </p:sp>
      <p:sp>
        <p:nvSpPr>
          <p:cNvPr id="3" name="Content Placeholder 2">
            <a:extLst>
              <a:ext uri="{FF2B5EF4-FFF2-40B4-BE49-F238E27FC236}">
                <a16:creationId xmlns:a16="http://schemas.microsoft.com/office/drawing/2014/main" id="{66E6DA4E-7B7D-6A81-B547-6C590BBE572C}"/>
              </a:ext>
            </a:extLst>
          </p:cNvPr>
          <p:cNvSpPr>
            <a:spLocks noGrp="1"/>
          </p:cNvSpPr>
          <p:nvPr>
            <p:ph idx="1"/>
          </p:nvPr>
        </p:nvSpPr>
        <p:spPr/>
        <p:txBody>
          <a:bodyPr/>
          <a:lstStyle/>
          <a:p>
            <a:r>
              <a:rPr lang="en-US" dirty="0"/>
              <a:t>Step 1: Calculate the Adjusted Total Possible Points</a:t>
            </a:r>
          </a:p>
          <a:p>
            <a:pPr lvl="1"/>
            <a:r>
              <a:rPr lang="en-US" dirty="0"/>
              <a:t>Determine the possible number of points that the client can earn on the form. (Total number of ADL tasks that the client deems as applicable for daily living multiplied by the highest possible score for each item)</a:t>
            </a:r>
          </a:p>
          <a:p>
            <a:pPr lvl="1"/>
            <a:r>
              <a:rPr lang="en-US" dirty="0"/>
              <a:t>N/A or not applicable items are omitted from the calculation</a:t>
            </a:r>
          </a:p>
          <a:p>
            <a:pPr lvl="1"/>
            <a:r>
              <a:rPr lang="en-US" dirty="0"/>
              <a:t>Number of tasks the client completes X4= Adjusted total possible points</a:t>
            </a:r>
          </a:p>
          <a:p>
            <a:pPr lvl="1"/>
            <a:endParaRPr lang="en-US" dirty="0"/>
          </a:p>
          <a:p>
            <a:r>
              <a:rPr lang="en-US" dirty="0"/>
              <a:t>Example</a:t>
            </a:r>
          </a:p>
          <a:p>
            <a:pPr lvl="1"/>
            <a:r>
              <a:rPr lang="en-US" dirty="0"/>
              <a:t>1 N/A out of 33= 32 items completed</a:t>
            </a:r>
          </a:p>
          <a:p>
            <a:pPr lvl="1"/>
            <a:r>
              <a:rPr lang="en-US" dirty="0"/>
              <a:t>32 X 4= 128</a:t>
            </a:r>
          </a:p>
          <a:p>
            <a:pPr lvl="1"/>
            <a:r>
              <a:rPr lang="en-US" dirty="0"/>
              <a:t>Adjusted total = 128</a:t>
            </a:r>
          </a:p>
          <a:p>
            <a:pPr lvl="1"/>
            <a:endParaRPr lang="en-US" dirty="0"/>
          </a:p>
        </p:txBody>
      </p:sp>
    </p:spTree>
    <p:extLst>
      <p:ext uri="{BB962C8B-B14F-4D97-AF65-F5344CB8AC3E}">
        <p14:creationId xmlns:p14="http://schemas.microsoft.com/office/powerpoint/2010/main" val="1507360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F426-9BCC-8BF2-87A5-77BA59830F60}"/>
              </a:ext>
            </a:extLst>
          </p:cNvPr>
          <p:cNvSpPr>
            <a:spLocks noGrp="1"/>
          </p:cNvSpPr>
          <p:nvPr>
            <p:ph type="title"/>
          </p:nvPr>
        </p:nvSpPr>
        <p:spPr/>
        <p:txBody>
          <a:bodyPr/>
          <a:lstStyle/>
          <a:p>
            <a:r>
              <a:rPr lang="en-US" b="1" dirty="0"/>
              <a:t>Scoring</a:t>
            </a:r>
          </a:p>
        </p:txBody>
      </p:sp>
      <p:sp>
        <p:nvSpPr>
          <p:cNvPr id="3" name="Content Placeholder 2">
            <a:extLst>
              <a:ext uri="{FF2B5EF4-FFF2-40B4-BE49-F238E27FC236}">
                <a16:creationId xmlns:a16="http://schemas.microsoft.com/office/drawing/2014/main" id="{817BEB64-182D-EC57-2718-A71BF4C9246A}"/>
              </a:ext>
            </a:extLst>
          </p:cNvPr>
          <p:cNvSpPr>
            <a:spLocks noGrp="1"/>
          </p:cNvSpPr>
          <p:nvPr>
            <p:ph idx="1"/>
          </p:nvPr>
        </p:nvSpPr>
        <p:spPr/>
        <p:txBody>
          <a:bodyPr/>
          <a:lstStyle/>
          <a:p>
            <a:r>
              <a:rPr lang="en-US" dirty="0"/>
              <a:t>Step 2: Calculate the Client’s Total Score</a:t>
            </a:r>
          </a:p>
          <a:p>
            <a:pPr lvl="1"/>
            <a:r>
              <a:rPr lang="en-US" dirty="0"/>
              <a:t>Add up the rating points for each item the client completes to calculate the total number of points earned</a:t>
            </a:r>
          </a:p>
          <a:p>
            <a:r>
              <a:rPr lang="en-US" dirty="0"/>
              <a:t>Example</a:t>
            </a:r>
          </a:p>
          <a:p>
            <a:pPr lvl="1"/>
            <a:r>
              <a:rPr lang="en-US" dirty="0"/>
              <a:t>Add the ratings for the 32 items answered = 79</a:t>
            </a:r>
          </a:p>
          <a:p>
            <a:pPr lvl="1"/>
            <a:r>
              <a:rPr lang="en-US" dirty="0"/>
              <a:t>Client’s total score = 79</a:t>
            </a:r>
          </a:p>
        </p:txBody>
      </p:sp>
    </p:spTree>
    <p:extLst>
      <p:ext uri="{BB962C8B-B14F-4D97-AF65-F5344CB8AC3E}">
        <p14:creationId xmlns:p14="http://schemas.microsoft.com/office/powerpoint/2010/main" val="189228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3F513-E585-AFBF-8C5F-98A08600C77F}"/>
              </a:ext>
            </a:extLst>
          </p:cNvPr>
          <p:cNvSpPr>
            <a:spLocks noGrp="1"/>
          </p:cNvSpPr>
          <p:nvPr>
            <p:ph type="title"/>
          </p:nvPr>
        </p:nvSpPr>
        <p:spPr/>
        <p:txBody>
          <a:bodyPr/>
          <a:lstStyle/>
          <a:p>
            <a:r>
              <a:rPr lang="en-US" b="1" dirty="0"/>
              <a:t>Scoring</a:t>
            </a:r>
          </a:p>
        </p:txBody>
      </p:sp>
      <p:sp>
        <p:nvSpPr>
          <p:cNvPr id="3" name="Content Placeholder 2">
            <a:extLst>
              <a:ext uri="{FF2B5EF4-FFF2-40B4-BE49-F238E27FC236}">
                <a16:creationId xmlns:a16="http://schemas.microsoft.com/office/drawing/2014/main" id="{92F9E4B1-37BC-8D2B-14D0-EA812CBFDEC7}"/>
              </a:ext>
            </a:extLst>
          </p:cNvPr>
          <p:cNvSpPr>
            <a:spLocks noGrp="1"/>
          </p:cNvSpPr>
          <p:nvPr>
            <p:ph idx="1"/>
          </p:nvPr>
        </p:nvSpPr>
        <p:spPr/>
        <p:txBody>
          <a:bodyPr>
            <a:normAutofit lnSpcReduction="10000"/>
          </a:bodyPr>
          <a:lstStyle/>
          <a:p>
            <a:r>
              <a:rPr lang="en-US" dirty="0"/>
              <a:t>Step 3: Calculate the SRAFVP Score</a:t>
            </a:r>
          </a:p>
          <a:p>
            <a:pPr lvl="1"/>
            <a:r>
              <a:rPr lang="en-US" dirty="0"/>
              <a:t>Divide total score (step 2) by the adjusted total score (step 1) </a:t>
            </a:r>
          </a:p>
          <a:p>
            <a:pPr lvl="1"/>
            <a:r>
              <a:rPr lang="en-US" dirty="0"/>
              <a:t>Provides a decimal score</a:t>
            </a:r>
          </a:p>
          <a:p>
            <a:pPr marL="502920" lvl="1" indent="0">
              <a:buNone/>
            </a:pPr>
            <a:endParaRPr lang="en-US" dirty="0"/>
          </a:p>
          <a:p>
            <a:r>
              <a:rPr lang="en-US" dirty="0"/>
              <a:t>Example</a:t>
            </a:r>
          </a:p>
          <a:p>
            <a:pPr lvl="1"/>
            <a:r>
              <a:rPr lang="en-US" dirty="0"/>
              <a:t>79 ÷ 128 = .6171875</a:t>
            </a:r>
          </a:p>
          <a:p>
            <a:pPr marL="502920" lvl="1" indent="0">
              <a:buNone/>
            </a:pPr>
            <a:endParaRPr lang="en-US" dirty="0"/>
          </a:p>
          <a:p>
            <a:pPr lvl="1"/>
            <a:r>
              <a:rPr lang="en-US" dirty="0"/>
              <a:t>To determine the level of independence</a:t>
            </a:r>
          </a:p>
          <a:p>
            <a:pPr lvl="2"/>
            <a:r>
              <a:rPr lang="en-US" dirty="0"/>
              <a:t>Multiply the decimal SRAFVP score by 100 and round up to the nearest full percentage score to indicate the client’s level of independence in the assessed vision-dependent ADLs</a:t>
            </a:r>
          </a:p>
          <a:p>
            <a:pPr lvl="2"/>
            <a:r>
              <a:rPr lang="en-US" dirty="0"/>
              <a:t>.6171875 X 100 (rounded up to nearest full percent) = 62</a:t>
            </a:r>
          </a:p>
          <a:p>
            <a:pPr lvl="2"/>
            <a:r>
              <a:rPr lang="en-US" dirty="0"/>
              <a:t>SRAFVP Level of Independence Score = 62% </a:t>
            </a:r>
          </a:p>
          <a:p>
            <a:pPr marL="960120" lvl="2" indent="0">
              <a:buNone/>
            </a:pPr>
            <a:endParaRPr lang="en-US" dirty="0"/>
          </a:p>
          <a:p>
            <a:pPr lvl="1"/>
            <a:r>
              <a:rPr lang="en-US" dirty="0"/>
              <a:t>To determine the level of dependence</a:t>
            </a:r>
          </a:p>
          <a:p>
            <a:pPr lvl="2"/>
            <a:r>
              <a:rPr lang="en-US" dirty="0"/>
              <a:t>Subtract percent level of independence from 100</a:t>
            </a:r>
          </a:p>
          <a:p>
            <a:pPr lvl="2"/>
            <a:r>
              <a:rPr lang="en-US" dirty="0"/>
              <a:t>100-62 = 38</a:t>
            </a:r>
          </a:p>
          <a:p>
            <a:pPr lvl="2"/>
            <a:r>
              <a:rPr lang="en-US" dirty="0"/>
              <a:t>SRAFVP Level of Dependence Score = 38%</a:t>
            </a:r>
          </a:p>
        </p:txBody>
      </p:sp>
    </p:spTree>
    <p:extLst>
      <p:ext uri="{BB962C8B-B14F-4D97-AF65-F5344CB8AC3E}">
        <p14:creationId xmlns:p14="http://schemas.microsoft.com/office/powerpoint/2010/main" val="679988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9B3F3-6AD6-E102-7736-68D73138CA07}"/>
              </a:ext>
            </a:extLst>
          </p:cNvPr>
          <p:cNvSpPr>
            <a:spLocks noGrp="1"/>
          </p:cNvSpPr>
          <p:nvPr>
            <p:ph type="title"/>
          </p:nvPr>
        </p:nvSpPr>
        <p:spPr/>
        <p:txBody>
          <a:bodyPr/>
          <a:lstStyle/>
          <a:p>
            <a:r>
              <a:rPr lang="en-US" b="1" dirty="0"/>
              <a:t>Let’s work though the case study example</a:t>
            </a:r>
          </a:p>
        </p:txBody>
      </p:sp>
      <p:sp>
        <p:nvSpPr>
          <p:cNvPr id="3" name="Content Placeholder 2">
            <a:extLst>
              <a:ext uri="{FF2B5EF4-FFF2-40B4-BE49-F238E27FC236}">
                <a16:creationId xmlns:a16="http://schemas.microsoft.com/office/drawing/2014/main" id="{425A7150-518B-FC45-E751-26AFCA97DBB1}"/>
              </a:ext>
            </a:extLst>
          </p:cNvPr>
          <p:cNvSpPr>
            <a:spLocks noGrp="1"/>
          </p:cNvSpPr>
          <p:nvPr>
            <p:ph idx="1"/>
          </p:nvPr>
        </p:nvSpPr>
        <p:spPr/>
        <p:txBody>
          <a:bodyPr/>
          <a:lstStyle/>
          <a:p>
            <a:r>
              <a:rPr lang="en-US" dirty="0"/>
              <a:t>See the case form, work in small groups, be ready to present the following</a:t>
            </a:r>
          </a:p>
          <a:p>
            <a:pPr lvl="1"/>
            <a:r>
              <a:rPr lang="en-US" dirty="0"/>
              <a:t>Make a list of areas which require intervention? </a:t>
            </a:r>
          </a:p>
          <a:p>
            <a:pPr lvl="1"/>
            <a:r>
              <a:rPr lang="en-US" dirty="0"/>
              <a:t>List your top three priority areas. </a:t>
            </a:r>
          </a:p>
          <a:p>
            <a:pPr lvl="1"/>
            <a:r>
              <a:rPr lang="en-US" dirty="0"/>
              <a:t>Why did you choose these areas?</a:t>
            </a:r>
          </a:p>
          <a:p>
            <a:pPr lvl="1"/>
            <a:r>
              <a:rPr lang="en-US" dirty="0"/>
              <a:t>Write a goal for one of the areas.</a:t>
            </a:r>
          </a:p>
          <a:p>
            <a:pPr lvl="1"/>
            <a:r>
              <a:rPr lang="en-US" dirty="0"/>
              <a:t>If the client was reporting differently from the family, what could you do?</a:t>
            </a:r>
          </a:p>
          <a:p>
            <a:pPr lvl="1"/>
            <a:r>
              <a:rPr lang="en-US" dirty="0"/>
              <a:t>Reflect on the usefulness of this tool in your clinical practice. </a:t>
            </a:r>
          </a:p>
          <a:p>
            <a:pPr lvl="1"/>
            <a:endParaRPr lang="en-US" dirty="0"/>
          </a:p>
          <a:p>
            <a:pPr marL="502920" lvl="1" indent="0">
              <a:buNone/>
            </a:pPr>
            <a:endParaRPr lang="en-US" dirty="0"/>
          </a:p>
        </p:txBody>
      </p:sp>
    </p:spTree>
    <p:extLst>
      <p:ext uri="{BB962C8B-B14F-4D97-AF65-F5344CB8AC3E}">
        <p14:creationId xmlns:p14="http://schemas.microsoft.com/office/powerpoint/2010/main" val="715331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66C7A97A-A7DE-4DFB-8542-1E4BF24C7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E111DB0-3D73-4D20-9D57-CEF5A0D86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E39C6CD-F50A-162E-844B-F92124E20960}"/>
              </a:ext>
            </a:extLst>
          </p:cNvPr>
          <p:cNvSpPr>
            <a:spLocks noGrp="1"/>
          </p:cNvSpPr>
          <p:nvPr>
            <p:ph type="title"/>
          </p:nvPr>
        </p:nvSpPr>
        <p:spPr>
          <a:xfrm>
            <a:off x="643467" y="1298448"/>
            <a:ext cx="3685070" cy="3255264"/>
          </a:xfrm>
        </p:spPr>
        <p:txBody>
          <a:bodyPr vert="horz" lIns="91440" tIns="45720" rIns="91440" bIns="45720" rtlCol="0" anchor="b">
            <a:normAutofit/>
          </a:bodyPr>
          <a:lstStyle/>
          <a:p>
            <a:r>
              <a:rPr lang="en-US" sz="5900" b="1" spc="-100"/>
              <a:t>Group Discussion</a:t>
            </a:r>
          </a:p>
        </p:txBody>
      </p:sp>
      <p:pic>
        <p:nvPicPr>
          <p:cNvPr id="5" name="Content Placeholder 4" descr="Chairs in group therapy">
            <a:extLst>
              <a:ext uri="{FF2B5EF4-FFF2-40B4-BE49-F238E27FC236}">
                <a16:creationId xmlns:a16="http://schemas.microsoft.com/office/drawing/2014/main" id="{94A4BB26-622E-8760-8787-89C44D0C215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281" r="14988"/>
          <a:stretch>
            <a:fillRect/>
          </a:stretch>
        </p:blipFill>
        <p:spPr>
          <a:xfrm>
            <a:off x="5120640" y="759599"/>
            <a:ext cx="6367271" cy="5330650"/>
          </a:xfrm>
          <a:prstGeom prst="rect">
            <a:avLst/>
          </a:prstGeom>
        </p:spPr>
      </p:pic>
      <p:sp>
        <p:nvSpPr>
          <p:cNvPr id="18" name="Rectangle 17">
            <a:extLst>
              <a:ext uri="{FF2B5EF4-FFF2-40B4-BE49-F238E27FC236}">
                <a16:creationId xmlns:a16="http://schemas.microsoft.com/office/drawing/2014/main" id="{027ADCA0-A066-4B16-8E1F-3C2483947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4889290"/>
      </p:ext>
    </p:extLst>
  </p:cSld>
  <p:clrMapOvr>
    <a:masterClrMapping/>
  </p:clrMapOvr>
</p:sld>
</file>

<file path=ppt/theme/theme1.xml><?xml version="1.0" encoding="utf-8"?>
<a:theme xmlns:a="http://schemas.openxmlformats.org/drawingml/2006/main" name="Frame">
  <a:themeElements>
    <a:clrScheme name="Custom 4">
      <a:dk1>
        <a:sysClr val="windowText" lastClr="000000"/>
      </a:dk1>
      <a:lt1>
        <a:sysClr val="window" lastClr="FFFFFF"/>
      </a:lt1>
      <a:dk2>
        <a:srgbClr val="0B0C12"/>
      </a:dk2>
      <a:lt2>
        <a:srgbClr val="ECF0FB"/>
      </a:lt2>
      <a:accent1>
        <a:srgbClr val="900000"/>
      </a:accent1>
      <a:accent2>
        <a:srgbClr val="7F7F7F"/>
      </a:accent2>
      <a:accent3>
        <a:srgbClr val="900000"/>
      </a:accent3>
      <a:accent4>
        <a:srgbClr val="7F7F7F"/>
      </a:accent4>
      <a:accent5>
        <a:srgbClr val="900000"/>
      </a:accent5>
      <a:accent6>
        <a:srgbClr val="7F7F7F"/>
      </a:accent6>
      <a:hlink>
        <a:srgbClr val="900000"/>
      </a:hlink>
      <a:folHlink>
        <a:srgbClr val="7F7F7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A42C18-4C38-43BB-8CE3-C963EDA9CBB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C3B381C-6232-408C-B65A-8475398E4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E0AE46-2EED-447A-8B24-DFD65B70D448}">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TM03457475[[fn=Frame]]</Template>
  <TotalTime>113</TotalTime>
  <Words>683</Words>
  <Application>Microsoft Office PowerPoint</Application>
  <PresentationFormat>Widescreen</PresentationFormat>
  <Paragraphs>96</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Corbel</vt:lpstr>
      <vt:lpstr>Wingdings 2</vt:lpstr>
      <vt:lpstr>Frame</vt:lpstr>
      <vt:lpstr>Integrating the Revised Self-Report Assessment of Functional Visual Performance (R-SRAFVP) Intervention Planning &amp; Goal Setting</vt:lpstr>
      <vt:lpstr>R-SRAFVP</vt:lpstr>
      <vt:lpstr>Population</vt:lpstr>
      <vt:lpstr>Structure</vt:lpstr>
      <vt:lpstr>Scoring</vt:lpstr>
      <vt:lpstr>Limitations</vt:lpstr>
      <vt:lpstr>Scoring</vt:lpstr>
      <vt:lpstr>Scoring</vt:lpstr>
      <vt:lpstr>Scoring</vt:lpstr>
      <vt:lpstr>Let’s work though the case study example</vt:lpstr>
      <vt:lpstr>Group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Barstow</dc:creator>
  <cp:lastModifiedBy>Beth Barstow</cp:lastModifiedBy>
  <cp:revision>5</cp:revision>
  <dcterms:created xsi:type="dcterms:W3CDTF">2026-08-11T23:24:36Z</dcterms:created>
  <dcterms:modified xsi:type="dcterms:W3CDTF">2026-09-15T22:00:07Z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